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702" r:id="rId6"/>
    <p:sldMasterId id="2147483725" r:id="rId7"/>
    <p:sldMasterId id="2147483753" r:id="rId8"/>
    <p:sldMasterId id="2147483774" r:id="rId9"/>
    <p:sldMasterId id="2147483812" r:id="rId10"/>
  </p:sldMasterIdLst>
  <p:notesMasterIdLst>
    <p:notesMasterId r:id="rId80"/>
  </p:notesMasterIdLst>
  <p:sldIdLst>
    <p:sldId id="256" r:id="rId11"/>
    <p:sldId id="2115" r:id="rId12"/>
    <p:sldId id="370" r:id="rId13"/>
    <p:sldId id="437" r:id="rId14"/>
    <p:sldId id="439" r:id="rId15"/>
    <p:sldId id="1614" r:id="rId16"/>
    <p:sldId id="2078" r:id="rId17"/>
    <p:sldId id="2120" r:id="rId18"/>
    <p:sldId id="1937" r:id="rId19"/>
    <p:sldId id="1987" r:id="rId20"/>
    <p:sldId id="1636" r:id="rId21"/>
    <p:sldId id="1607" r:id="rId22"/>
    <p:sldId id="2064" r:id="rId23"/>
    <p:sldId id="2036" r:id="rId24"/>
    <p:sldId id="1637" r:id="rId25"/>
    <p:sldId id="2039" r:id="rId26"/>
    <p:sldId id="2037" r:id="rId27"/>
    <p:sldId id="2122" r:id="rId28"/>
    <p:sldId id="517" r:id="rId29"/>
    <p:sldId id="2085" r:id="rId30"/>
    <p:sldId id="2116" r:id="rId31"/>
    <p:sldId id="1617" r:id="rId32"/>
    <p:sldId id="2101" r:id="rId33"/>
    <p:sldId id="2100" r:id="rId34"/>
    <p:sldId id="2098" r:id="rId35"/>
    <p:sldId id="2099" r:id="rId36"/>
    <p:sldId id="2055" r:id="rId37"/>
    <p:sldId id="2091" r:id="rId38"/>
    <p:sldId id="2087" r:id="rId39"/>
    <p:sldId id="2086" r:id="rId40"/>
    <p:sldId id="2047" r:id="rId41"/>
    <p:sldId id="2077" r:id="rId42"/>
    <p:sldId id="1961" r:id="rId43"/>
    <p:sldId id="505" r:id="rId44"/>
    <p:sldId id="1593" r:id="rId45"/>
    <p:sldId id="429" r:id="rId46"/>
    <p:sldId id="427" r:id="rId47"/>
    <p:sldId id="1980" r:id="rId48"/>
    <p:sldId id="2121" r:id="rId49"/>
    <p:sldId id="509" r:id="rId50"/>
    <p:sldId id="2070" r:id="rId51"/>
    <p:sldId id="2062" r:id="rId52"/>
    <p:sldId id="1569" r:id="rId53"/>
    <p:sldId id="433" r:id="rId54"/>
    <p:sldId id="2076" r:id="rId55"/>
    <p:sldId id="1584" r:id="rId56"/>
    <p:sldId id="2117" r:id="rId57"/>
    <p:sldId id="423" r:id="rId58"/>
    <p:sldId id="364" r:id="rId59"/>
    <p:sldId id="431" r:id="rId60"/>
    <p:sldId id="425" r:id="rId61"/>
    <p:sldId id="426" r:id="rId62"/>
    <p:sldId id="4256" r:id="rId63"/>
    <p:sldId id="1979" r:id="rId64"/>
    <p:sldId id="4255" r:id="rId65"/>
    <p:sldId id="4250" r:id="rId66"/>
    <p:sldId id="4252" r:id="rId67"/>
    <p:sldId id="4253" r:id="rId68"/>
    <p:sldId id="4251" r:id="rId69"/>
    <p:sldId id="4254" r:id="rId70"/>
    <p:sldId id="524" r:id="rId71"/>
    <p:sldId id="528" r:id="rId72"/>
    <p:sldId id="525" r:id="rId73"/>
    <p:sldId id="520" r:id="rId74"/>
    <p:sldId id="2065" r:id="rId75"/>
    <p:sldId id="2072" r:id="rId76"/>
    <p:sldId id="2073" r:id="rId77"/>
    <p:sldId id="2074" r:id="rId78"/>
    <p:sldId id="319" r:id="rId79"/>
  </p:sldIdLst>
  <p:sldSz cx="12192000" cy="6858000"/>
  <p:notesSz cx="6858000" cy="24098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4 Overview" id="{FD1C51C5-C7E8-4453-A968-FE88DBF23186}">
          <p14:sldIdLst>
            <p14:sldId id="256"/>
            <p14:sldId id="2115"/>
            <p14:sldId id="370"/>
            <p14:sldId id="437"/>
            <p14:sldId id="439"/>
          </p14:sldIdLst>
        </p14:section>
        <p14:section name="Migration Tools and Service Options" id="{23BC9901-859C-4E94-8A86-882D07C019BE}">
          <p14:sldIdLst>
            <p14:sldId id="1614"/>
            <p14:sldId id="2078"/>
            <p14:sldId id="2120"/>
            <p14:sldId id="1937"/>
            <p14:sldId id="1987"/>
            <p14:sldId id="1636"/>
          </p14:sldIdLst>
        </p14:section>
        <p14:section name="Migration APIs" id="{CCAEBD6A-A75E-452E-B474-A6E10E25CD17}">
          <p14:sldIdLst>
            <p14:sldId id="1607"/>
            <p14:sldId id="2064"/>
            <p14:sldId id="2036"/>
            <p14:sldId id="1637"/>
            <p14:sldId id="2039"/>
            <p14:sldId id="2037"/>
            <p14:sldId id="2122"/>
            <p14:sldId id="517"/>
            <p14:sldId id="2085"/>
            <p14:sldId id="2116"/>
          </p14:sldIdLst>
        </p14:section>
        <p14:section name="Mover" id="{54B57BA1-90FC-4142-90CF-9F50A71DBDFF}">
          <p14:sldIdLst>
            <p14:sldId id="1617"/>
            <p14:sldId id="2101"/>
          </p14:sldIdLst>
        </p14:section>
        <p14:section name="Migration Manager" id="{34948CCB-E2B6-45C5-9ED8-BF053560760C}">
          <p14:sldIdLst>
            <p14:sldId id="2100"/>
            <p14:sldId id="2098"/>
            <p14:sldId id="2099"/>
            <p14:sldId id="2055"/>
            <p14:sldId id="2091"/>
          </p14:sldIdLst>
        </p14:section>
        <p14:section name="SharePoint Migration Tool (SPMT)" id="{954E1156-E650-4BA8-85E8-103A97B3302E}">
          <p14:sldIdLst>
            <p14:sldId id="2087"/>
            <p14:sldId id="2086"/>
            <p14:sldId id="2047"/>
            <p14:sldId id="2077"/>
            <p14:sldId id="1961"/>
            <p14:sldId id="505"/>
            <p14:sldId id="1593"/>
            <p14:sldId id="429"/>
            <p14:sldId id="427"/>
            <p14:sldId id="1980"/>
            <p14:sldId id="2121"/>
            <p14:sldId id="509"/>
          </p14:sldIdLst>
        </p14:section>
        <p14:section name="SPMT: Migrated Permissions" id="{F308B958-39B8-465C-AFAE-5ABA51BADE3F}">
          <p14:sldIdLst>
            <p14:sldId id="2070"/>
            <p14:sldId id="2062"/>
            <p14:sldId id="1569"/>
            <p14:sldId id="433"/>
          </p14:sldIdLst>
        </p14:section>
        <p14:section name="Migration" id="{E24615D9-4EC4-49B5-B845-8066CECD3D18}">
          <p14:sldIdLst>
            <p14:sldId id="2076"/>
            <p14:sldId id="1584"/>
            <p14:sldId id="2117"/>
            <p14:sldId id="423"/>
            <p14:sldId id="364"/>
            <p14:sldId id="431"/>
            <p14:sldId id="425"/>
            <p14:sldId id="426"/>
          </p14:sldIdLst>
        </p14:section>
        <p14:section name="Migrate Workflows" id="{962F1957-52AA-42EF-99F8-A0FB18D008B4}">
          <p14:sldIdLst>
            <p14:sldId id="4256"/>
            <p14:sldId id="1979"/>
            <p14:sldId id="4255"/>
            <p14:sldId id="4250"/>
            <p14:sldId id="4252"/>
            <p14:sldId id="4253"/>
            <p14:sldId id="4251"/>
            <p14:sldId id="4254"/>
          </p14:sldIdLst>
        </p14:section>
        <p14:section name="SPMT: Troubleshooting common issues and errors" id="{60436F11-EE0F-4E70-96F8-6E05FE689904}">
          <p14:sldIdLst>
            <p14:sldId id="524"/>
            <p14:sldId id="528"/>
            <p14:sldId id="525"/>
            <p14:sldId id="520"/>
            <p14:sldId id="2065"/>
          </p14:sldIdLst>
        </p14:section>
        <p14:section name="Scenarios" id="{EB6B2A33-4BE5-446A-947B-31E1CED565A9}">
          <p14:sldIdLst>
            <p14:sldId id="2072"/>
            <p14:sldId id="2073"/>
            <p14:sldId id="2074"/>
          </p14:sldIdLst>
        </p14:section>
        <p14:section name="End of Module" id="{A4D10900-C01B-4AE0-B001-8160569FC35C}">
          <p14:sldIdLst>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BE1214-B757-B170-CF81-DD0E80323458}" name="Hani Loza" initials="HL" userId="S::hanil@microsoft.com::2109814d-634d-497f-b231-a6beb20b01dd" providerId="AD"/>
  <p188:author id="{4F627D1D-7957-5122-2173-793B6833021D}" name="Eli Berookim" initials="EB" userId="S::elbe@microsoft.com::063b8efe-1775-4ec8-91fc-a2ab6a875cfd" providerId="AD"/>
  <p188:author id="{F6735B33-24A1-B499-7ED6-B026564A69B7}" name="Kevin Kirkpatrick" initials="KK" userId="S::kekirkpa@microsoft.com::9142759c-583b-49a5-915a-a96be130203f" providerId="AD"/>
  <p188:author id="{DCCBE53B-E299-109B-D4B3-91C8469AD990}" name="Skillupteam team" initials="St" userId="7f3614c0d15d016d" providerId="Windows Live"/>
  <p188:author id="{8ACEAE6A-D415-8704-DD92-51CD25E8002D}" name="Darin Vassos" initials="DV" userId="S::darinva@microsoft.com::4d36e8db-e5e8-45bb-ad99-b8dea074fc2f" providerId="AD"/>
  <p188:author id="{BFD43983-A469-486F-D881-B9AF0291A331}" name="Eli Berookim" initials="EB" userId="S::elbe@microsoft.com::063b8efe-1775-4ec8-91fc-a2ab6a875cfd" providerId="AD"/>
  <p188:author id="{4FEA42AA-A213-9026-0D74-2F0BD9A73673}" name="Patrick David" initials="PD" userId="S::padavid@microsoft.com::daa19269-4890-4d57-b830-4465cdaf32ca" providerId="AD"/>
  <p188:author id="{42E01DD9-ECC1-EDAE-3603-B14C01FBA85C}" name="Unknown User1" initials="Unknown User1" userId="Anonymous_Unknown User1" providerId="None"/>
  <p188:author id="{587F57E1-A912-08D0-3730-FD6220731BEA}" name="Nick Vargas Vila" initials="NVV" userId="S::nivargas@microsoft.com::1c982030-5de6-444d-9b60-5ad8aae3ce5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killupteam team" initials="St" lastIdx="3" clrIdx="0">
    <p:extLst>
      <p:ext uri="{19B8F6BF-5375-455C-9EA6-DF929625EA0E}">
        <p15:presenceInfo xmlns:p15="http://schemas.microsoft.com/office/powerpoint/2012/main" userId="7f3614c0d15d016d" providerId="Windows Live"/>
      </p:ext>
    </p:extLst>
  </p:cmAuthor>
  <p:cmAuthor id="2" name="Patrick David" initials="PD" lastIdx="4" clrIdx="1">
    <p:extLst>
      <p:ext uri="{19B8F6BF-5375-455C-9EA6-DF929625EA0E}">
        <p15:presenceInfo xmlns:p15="http://schemas.microsoft.com/office/powerpoint/2012/main" userId="S::padavid@microsoft.com::daa19269-4890-4d57-b830-4465cdaf32ca" providerId="AD"/>
      </p:ext>
    </p:extLst>
  </p:cmAuthor>
  <p:cmAuthor id="3" name="Hani Loza" initials="HL" lastIdx="8" clrIdx="2">
    <p:extLst>
      <p:ext uri="{19B8F6BF-5375-455C-9EA6-DF929625EA0E}">
        <p15:presenceInfo xmlns:p15="http://schemas.microsoft.com/office/powerpoint/2012/main" userId="S::hanil@microsoft.com::2109814d-634d-497f-b231-a6beb20b01dd" providerId="AD"/>
      </p:ext>
    </p:extLst>
  </p:cmAuthor>
  <p:cmAuthor id="4" name="Unknown User1" initials="Unknown User1"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9ACAE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547" autoAdjust="0"/>
  </p:normalViewPr>
  <p:slideViewPr>
    <p:cSldViewPr snapToGrid="0">
      <p:cViewPr varScale="1">
        <p:scale>
          <a:sx n="97" d="100"/>
          <a:sy n="97" d="100"/>
        </p:scale>
        <p:origin x="1074" y="9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theme" Target="theme/theme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microsoft.com/office/2018/10/relationships/authors" Target="authors.xml"/><Relationship Id="rId61" Type="http://schemas.openxmlformats.org/officeDocument/2006/relationships/slide" Target="slides/slide51.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Rojas" userId="S::grrojas@microsoft.com::a1364184-8e98-4d50-95cd-a62dc01a61fc" providerId="AD" clId="Web-{455CC63D-0265-B533-0BB8-7C6A50D48DA8}"/>
    <pc:docChg chg="modSld">
      <pc:chgData name="Greg Rojas" userId="S::grrojas@microsoft.com::a1364184-8e98-4d50-95cd-a62dc01a61fc" providerId="AD" clId="Web-{455CC63D-0265-B533-0BB8-7C6A50D48DA8}" dt="2022-02-07T18:24:54.885" v="21"/>
      <pc:docMkLst>
        <pc:docMk/>
      </pc:docMkLst>
      <pc:sldChg chg="modSp">
        <pc:chgData name="Greg Rojas" userId="S::grrojas@microsoft.com::a1364184-8e98-4d50-95cd-a62dc01a61fc" providerId="AD" clId="Web-{455CC63D-0265-B533-0BB8-7C6A50D48DA8}" dt="2022-02-07T18:19:53.410" v="7"/>
        <pc:sldMkLst>
          <pc:docMk/>
          <pc:sldMk cId="113515171" sldId="431"/>
        </pc:sldMkLst>
        <pc:picChg chg="mod">
          <ac:chgData name="Greg Rojas" userId="S::grrojas@microsoft.com::a1364184-8e98-4d50-95cd-a62dc01a61fc" providerId="AD" clId="Web-{455CC63D-0265-B533-0BB8-7C6A50D48DA8}" dt="2022-02-07T18:19:53.410" v="7"/>
          <ac:picMkLst>
            <pc:docMk/>
            <pc:sldMk cId="113515171" sldId="431"/>
            <ac:picMk id="7" creationId="{9325F939-EEC3-45B4-AE3D-BD2455553341}"/>
          </ac:picMkLst>
        </pc:picChg>
      </pc:sldChg>
      <pc:sldChg chg="modNotes">
        <pc:chgData name="Greg Rojas" userId="S::grrojas@microsoft.com::a1364184-8e98-4d50-95cd-a62dc01a61fc" providerId="AD" clId="Web-{455CC63D-0265-B533-0BB8-7C6A50D48DA8}" dt="2022-02-07T18:15:56.233" v="2"/>
        <pc:sldMkLst>
          <pc:docMk/>
          <pc:sldMk cId="2104429424" sldId="1636"/>
        </pc:sldMkLst>
      </pc:sldChg>
      <pc:sldChg chg="delSp modSp">
        <pc:chgData name="Greg Rojas" userId="S::grrojas@microsoft.com::a1364184-8e98-4d50-95cd-a62dc01a61fc" providerId="AD" clId="Web-{455CC63D-0265-B533-0BB8-7C6A50D48DA8}" dt="2022-02-07T18:18:08.455" v="5"/>
        <pc:sldMkLst>
          <pc:docMk/>
          <pc:sldMk cId="4241554646" sldId="2037"/>
        </pc:sldMkLst>
        <pc:spChg chg="del mod">
          <ac:chgData name="Greg Rojas" userId="S::grrojas@microsoft.com::a1364184-8e98-4d50-95cd-a62dc01a61fc" providerId="AD" clId="Web-{455CC63D-0265-B533-0BB8-7C6A50D48DA8}" dt="2022-02-07T18:18:08.455" v="5"/>
          <ac:spMkLst>
            <pc:docMk/>
            <pc:sldMk cId="4241554646" sldId="2037"/>
            <ac:spMk id="8" creationId="{F7E4C718-3B05-433C-BFBC-3B6270B27CFC}"/>
          </ac:spMkLst>
        </pc:spChg>
      </pc:sldChg>
      <pc:sldChg chg="modSp">
        <pc:chgData name="Greg Rojas" userId="S::grrojas@microsoft.com::a1364184-8e98-4d50-95cd-a62dc01a61fc" providerId="AD" clId="Web-{455CC63D-0265-B533-0BB8-7C6A50D48DA8}" dt="2022-02-07T18:18:42.206" v="6"/>
        <pc:sldMkLst>
          <pc:docMk/>
          <pc:sldMk cId="3940676526" sldId="2098"/>
        </pc:sldMkLst>
        <pc:picChg chg="mod">
          <ac:chgData name="Greg Rojas" userId="S::grrojas@microsoft.com::a1364184-8e98-4d50-95cd-a62dc01a61fc" providerId="AD" clId="Web-{455CC63D-0265-B533-0BB8-7C6A50D48DA8}" dt="2022-02-07T18:18:42.206" v="6"/>
          <ac:picMkLst>
            <pc:docMk/>
            <pc:sldMk cId="3940676526" sldId="2098"/>
            <ac:picMk id="5" creationId="{7DEDD21D-3301-4199-A4AD-3DFDCEB813FB}"/>
          </ac:picMkLst>
        </pc:picChg>
      </pc:sldChg>
      <pc:sldChg chg="modSp">
        <pc:chgData name="Greg Rojas" userId="S::grrojas@microsoft.com::a1364184-8e98-4d50-95cd-a62dc01a61fc" providerId="AD" clId="Web-{455CC63D-0265-B533-0BB8-7C6A50D48DA8}" dt="2022-02-07T18:17:53.595" v="3"/>
        <pc:sldMkLst>
          <pc:docMk/>
          <pc:sldMk cId="3649544698" sldId="2120"/>
        </pc:sldMkLst>
        <pc:picChg chg="mod">
          <ac:chgData name="Greg Rojas" userId="S::grrojas@microsoft.com::a1364184-8e98-4d50-95cd-a62dc01a61fc" providerId="AD" clId="Web-{455CC63D-0265-B533-0BB8-7C6A50D48DA8}" dt="2022-02-07T18:17:53.595" v="3"/>
          <ac:picMkLst>
            <pc:docMk/>
            <pc:sldMk cId="3649544698" sldId="2120"/>
            <ac:picMk id="4" creationId="{DA3DBB81-D1BE-448C-934C-68A85F20DF45}"/>
          </ac:picMkLst>
        </pc:picChg>
      </pc:sldChg>
      <pc:sldChg chg="modSp">
        <pc:chgData name="Greg Rojas" userId="S::grrojas@microsoft.com::a1364184-8e98-4d50-95cd-a62dc01a61fc" providerId="AD" clId="Web-{455CC63D-0265-B533-0BB8-7C6A50D48DA8}" dt="2022-02-07T18:21:10.677" v="9"/>
        <pc:sldMkLst>
          <pc:docMk/>
          <pc:sldMk cId="3066301734" sldId="4250"/>
        </pc:sldMkLst>
        <pc:picChg chg="mod">
          <ac:chgData name="Greg Rojas" userId="S::grrojas@microsoft.com::a1364184-8e98-4d50-95cd-a62dc01a61fc" providerId="AD" clId="Web-{455CC63D-0265-B533-0BB8-7C6A50D48DA8}" dt="2022-02-07T18:21:10.677" v="9"/>
          <ac:picMkLst>
            <pc:docMk/>
            <pc:sldMk cId="3066301734" sldId="4250"/>
            <ac:picMk id="3" creationId="{B18772BF-11A7-43D5-B6DA-636A48DA34E9}"/>
          </ac:picMkLst>
        </pc:picChg>
      </pc:sldChg>
      <pc:sldChg chg="modSp">
        <pc:chgData name="Greg Rojas" userId="S::grrojas@microsoft.com::a1364184-8e98-4d50-95cd-a62dc01a61fc" providerId="AD" clId="Web-{455CC63D-0265-B533-0BB8-7C6A50D48DA8}" dt="2022-02-07T18:23:38.899" v="15"/>
        <pc:sldMkLst>
          <pc:docMk/>
          <pc:sldMk cId="733725272" sldId="4251"/>
        </pc:sldMkLst>
        <pc:picChg chg="mod">
          <ac:chgData name="Greg Rojas" userId="S::grrojas@microsoft.com::a1364184-8e98-4d50-95cd-a62dc01a61fc" providerId="AD" clId="Web-{455CC63D-0265-B533-0BB8-7C6A50D48DA8}" dt="2022-02-07T18:23:09.820" v="13"/>
          <ac:picMkLst>
            <pc:docMk/>
            <pc:sldMk cId="733725272" sldId="4251"/>
            <ac:picMk id="3" creationId="{FA3DF79E-ED9F-43A6-A584-F71DA9408CF6}"/>
          </ac:picMkLst>
        </pc:picChg>
        <pc:picChg chg="mod">
          <ac:chgData name="Greg Rojas" userId="S::grrojas@microsoft.com::a1364184-8e98-4d50-95cd-a62dc01a61fc" providerId="AD" clId="Web-{455CC63D-0265-B533-0BB8-7C6A50D48DA8}" dt="2022-02-07T18:23:24.305" v="14"/>
          <ac:picMkLst>
            <pc:docMk/>
            <pc:sldMk cId="733725272" sldId="4251"/>
            <ac:picMk id="11" creationId="{AB75DF84-9D3A-47ED-BED3-0A9E26643267}"/>
          </ac:picMkLst>
        </pc:picChg>
        <pc:picChg chg="mod">
          <ac:chgData name="Greg Rojas" userId="S::grrojas@microsoft.com::a1364184-8e98-4d50-95cd-a62dc01a61fc" providerId="AD" clId="Web-{455CC63D-0265-B533-0BB8-7C6A50D48DA8}" dt="2022-02-07T18:23:38.899" v="15"/>
          <ac:picMkLst>
            <pc:docMk/>
            <pc:sldMk cId="733725272" sldId="4251"/>
            <ac:picMk id="13" creationId="{EDE67042-1205-44FB-84F4-8CF496E74820}"/>
          </ac:picMkLst>
        </pc:picChg>
      </pc:sldChg>
      <pc:sldChg chg="delSp modSp">
        <pc:chgData name="Greg Rojas" userId="S::grrojas@microsoft.com::a1364184-8e98-4d50-95cd-a62dc01a61fc" providerId="AD" clId="Web-{455CC63D-0265-B533-0BB8-7C6A50D48DA8}" dt="2022-02-07T18:21:32.600" v="11"/>
        <pc:sldMkLst>
          <pc:docMk/>
          <pc:sldMk cId="2086795221" sldId="4252"/>
        </pc:sldMkLst>
        <pc:spChg chg="del">
          <ac:chgData name="Greg Rojas" userId="S::grrojas@microsoft.com::a1364184-8e98-4d50-95cd-a62dc01a61fc" providerId="AD" clId="Web-{455CC63D-0265-B533-0BB8-7C6A50D48DA8}" dt="2022-02-07T18:21:32.600" v="11"/>
          <ac:spMkLst>
            <pc:docMk/>
            <pc:sldMk cId="2086795221" sldId="4252"/>
            <ac:spMk id="9" creationId="{ACC2F3AE-8791-474C-B5CE-95339F618972}"/>
          </ac:spMkLst>
        </pc:spChg>
        <pc:picChg chg="mod">
          <ac:chgData name="Greg Rojas" userId="S::grrojas@microsoft.com::a1364184-8e98-4d50-95cd-a62dc01a61fc" providerId="AD" clId="Web-{455CC63D-0265-B533-0BB8-7C6A50D48DA8}" dt="2022-02-07T18:21:31.693" v="10"/>
          <ac:picMkLst>
            <pc:docMk/>
            <pc:sldMk cId="2086795221" sldId="4252"/>
            <ac:picMk id="5" creationId="{722D2531-1034-47C2-B914-62042F960880}"/>
          </ac:picMkLst>
        </pc:picChg>
      </pc:sldChg>
      <pc:sldChg chg="modSp">
        <pc:chgData name="Greg Rojas" userId="S::grrojas@microsoft.com::a1364184-8e98-4d50-95cd-a62dc01a61fc" providerId="AD" clId="Web-{455CC63D-0265-B533-0BB8-7C6A50D48DA8}" dt="2022-02-07T18:21:55.475" v="12"/>
        <pc:sldMkLst>
          <pc:docMk/>
          <pc:sldMk cId="341354424" sldId="4253"/>
        </pc:sldMkLst>
        <pc:picChg chg="mod">
          <ac:chgData name="Greg Rojas" userId="S::grrojas@microsoft.com::a1364184-8e98-4d50-95cd-a62dc01a61fc" providerId="AD" clId="Web-{455CC63D-0265-B533-0BB8-7C6A50D48DA8}" dt="2022-02-07T18:21:55.475" v="12"/>
          <ac:picMkLst>
            <pc:docMk/>
            <pc:sldMk cId="341354424" sldId="4253"/>
            <ac:picMk id="3" creationId="{61EEDCCD-A036-4039-9890-DBEB49F5634C}"/>
          </ac:picMkLst>
        </pc:picChg>
      </pc:sldChg>
      <pc:sldChg chg="modSp">
        <pc:chgData name="Greg Rojas" userId="S::grrojas@microsoft.com::a1364184-8e98-4d50-95cd-a62dc01a61fc" providerId="AD" clId="Web-{455CC63D-0265-B533-0BB8-7C6A50D48DA8}" dt="2022-02-07T18:24:02.165" v="16"/>
        <pc:sldMkLst>
          <pc:docMk/>
          <pc:sldMk cId="2480072681" sldId="4254"/>
        </pc:sldMkLst>
        <pc:picChg chg="mod">
          <ac:chgData name="Greg Rojas" userId="S::grrojas@microsoft.com::a1364184-8e98-4d50-95cd-a62dc01a61fc" providerId="AD" clId="Web-{455CC63D-0265-B533-0BB8-7C6A50D48DA8}" dt="2022-02-07T18:24:02.165" v="16"/>
          <ac:picMkLst>
            <pc:docMk/>
            <pc:sldMk cId="2480072681" sldId="4254"/>
            <ac:picMk id="5" creationId="{171CC648-E2CB-4213-AD58-834AF00FB014}"/>
          </ac:picMkLst>
        </pc:picChg>
      </pc:sldChg>
      <pc:sldChg chg="delSp modSp">
        <pc:chgData name="Greg Rojas" userId="S::grrojas@microsoft.com::a1364184-8e98-4d50-95cd-a62dc01a61fc" providerId="AD" clId="Web-{455CC63D-0265-B533-0BB8-7C6A50D48DA8}" dt="2022-02-07T18:24:54.885" v="21"/>
        <pc:sldMkLst>
          <pc:docMk/>
          <pc:sldMk cId="3441059289" sldId="4255"/>
        </pc:sldMkLst>
        <pc:spChg chg="del mod">
          <ac:chgData name="Greg Rojas" userId="S::grrojas@microsoft.com::a1364184-8e98-4d50-95cd-a62dc01a61fc" providerId="AD" clId="Web-{455CC63D-0265-B533-0BB8-7C6A50D48DA8}" dt="2022-02-07T18:24:54.885" v="21"/>
          <ac:spMkLst>
            <pc:docMk/>
            <pc:sldMk cId="3441059289" sldId="4255"/>
            <ac:spMk id="9" creationId="{ACC2F3AE-8791-474C-B5CE-95339F618972}"/>
          </ac:spMkLst>
        </pc:spChg>
        <pc:graphicFrameChg chg="modGraphic">
          <ac:chgData name="Greg Rojas" userId="S::grrojas@microsoft.com::a1364184-8e98-4d50-95cd-a62dc01a61fc" providerId="AD" clId="Web-{455CC63D-0265-B533-0BB8-7C6A50D48DA8}" dt="2022-02-07T18:24:44.229" v="19"/>
          <ac:graphicFrameMkLst>
            <pc:docMk/>
            <pc:sldMk cId="3441059289" sldId="4255"/>
            <ac:graphicFrameMk id="2" creationId="{8E334702-C86E-4A5D-9966-E049E14E838C}"/>
          </ac:graphicFrameMkLst>
        </pc:graphicFrameChg>
        <pc:picChg chg="mod">
          <ac:chgData name="Greg Rojas" userId="S::grrojas@microsoft.com::a1364184-8e98-4d50-95cd-a62dc01a61fc" providerId="AD" clId="Web-{455CC63D-0265-B533-0BB8-7C6A50D48DA8}" dt="2022-02-07T18:20:38.505" v="8"/>
          <ac:picMkLst>
            <pc:docMk/>
            <pc:sldMk cId="3441059289" sldId="4255"/>
            <ac:picMk id="8" creationId="{267AF94D-2A37-4BEB-882A-51489DE76537}"/>
          </ac:picMkLst>
        </pc:picChg>
      </pc:sldChg>
    </pc:docChg>
  </pc:docChgLst>
  <pc:docChgLst>
    <pc:chgData name="Ethan Irons" userId="6f6e2f01-ea19-4a4a-bc47-1e970a349fc0" providerId="ADAL" clId="{B352535A-E6A5-4256-B054-4B94EA453038}"/>
    <pc:docChg chg="modSld">
      <pc:chgData name="Ethan Irons" userId="6f6e2f01-ea19-4a4a-bc47-1e970a349fc0" providerId="ADAL" clId="{B352535A-E6A5-4256-B054-4B94EA453038}" dt="2022-03-04T20:13:57.772" v="25" actId="729"/>
      <pc:docMkLst>
        <pc:docMk/>
      </pc:docMkLst>
      <pc:sldChg chg="modSp mod">
        <pc:chgData name="Ethan Irons" userId="6f6e2f01-ea19-4a4a-bc47-1e970a349fc0" providerId="ADAL" clId="{B352535A-E6A5-4256-B054-4B94EA453038}" dt="2022-03-04T20:10:11.045" v="22" actId="20577"/>
        <pc:sldMkLst>
          <pc:docMk/>
          <pc:sldMk cId="1325058836" sldId="256"/>
        </pc:sldMkLst>
        <pc:spChg chg="mod">
          <ac:chgData name="Ethan Irons" userId="6f6e2f01-ea19-4a4a-bc47-1e970a349fc0" providerId="ADAL" clId="{B352535A-E6A5-4256-B054-4B94EA453038}" dt="2022-03-04T20:10:11.045" v="22" actId="20577"/>
          <ac:spMkLst>
            <pc:docMk/>
            <pc:sldMk cId="1325058836" sldId="256"/>
            <ac:spMk id="4" creationId="{91619AAB-5650-4AAE-A673-6FD33547BDB2}"/>
          </ac:spMkLst>
        </pc:spChg>
      </pc:sldChg>
      <pc:sldChg chg="mod modShow">
        <pc:chgData name="Ethan Irons" userId="6f6e2f01-ea19-4a4a-bc47-1e970a349fc0" providerId="ADAL" clId="{B352535A-E6A5-4256-B054-4B94EA453038}" dt="2022-02-28T18:20:05.572" v="0" actId="729"/>
        <pc:sldMkLst>
          <pc:docMk/>
          <pc:sldMk cId="3577067151" sldId="1617"/>
        </pc:sldMkLst>
      </pc:sldChg>
      <pc:sldChg chg="mod modShow">
        <pc:chgData name="Ethan Irons" userId="6f6e2f01-ea19-4a4a-bc47-1e970a349fc0" providerId="ADAL" clId="{B352535A-E6A5-4256-B054-4B94EA453038}" dt="2022-03-04T20:13:53.867" v="23" actId="729"/>
        <pc:sldMkLst>
          <pc:docMk/>
          <pc:sldMk cId="2581288796" sldId="2072"/>
        </pc:sldMkLst>
      </pc:sldChg>
      <pc:sldChg chg="mod modShow">
        <pc:chgData name="Ethan Irons" userId="6f6e2f01-ea19-4a4a-bc47-1e970a349fc0" providerId="ADAL" clId="{B352535A-E6A5-4256-B054-4B94EA453038}" dt="2022-03-04T20:13:55.755" v="24" actId="729"/>
        <pc:sldMkLst>
          <pc:docMk/>
          <pc:sldMk cId="2852741061" sldId="2073"/>
        </pc:sldMkLst>
      </pc:sldChg>
      <pc:sldChg chg="mod modShow">
        <pc:chgData name="Ethan Irons" userId="6f6e2f01-ea19-4a4a-bc47-1e970a349fc0" providerId="ADAL" clId="{B352535A-E6A5-4256-B054-4B94EA453038}" dt="2022-03-04T20:13:57.772" v="25" actId="729"/>
        <pc:sldMkLst>
          <pc:docMk/>
          <pc:sldMk cId="3131515956" sldId="2074"/>
        </pc:sldMkLst>
      </pc:sldChg>
      <pc:sldChg chg="mod modShow">
        <pc:chgData name="Ethan Irons" userId="6f6e2f01-ea19-4a4a-bc47-1e970a349fc0" providerId="ADAL" clId="{B352535A-E6A5-4256-B054-4B94EA453038}" dt="2022-02-28T18:20:08.683" v="1" actId="729"/>
        <pc:sldMkLst>
          <pc:docMk/>
          <pc:sldMk cId="2597410790" sldId="2101"/>
        </pc:sldMkLst>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docs.microsoft.com/en-us/partner-center/"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static2.sharepointonline.com"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docs.microsoft.com/en-us/partner-center/"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static2.sharepointonline.com"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57F29-3BE5-4C0E-B2B7-69C4EA4A2A3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ECF76AB4-DA07-4D7B-B64C-26FE39D1C176}">
      <dgm:prSet custT="1"/>
      <dgm:spPr/>
      <dgm:t>
        <a:bodyPr/>
        <a:lstStyle/>
        <a:p>
          <a:r>
            <a:rPr lang="en-US" sz="3200" baseline="0"/>
            <a:t>In this lesson, you will learn: </a:t>
          </a:r>
          <a:endParaRPr lang="en-US" sz="3200"/>
        </a:p>
      </dgm:t>
    </dgm:pt>
    <dgm:pt modelId="{035A1181-D32C-497E-9855-92F1ACADE283}" type="parTrans" cxnId="{F89A5CBF-CD2D-44AA-B366-01F8056E5949}">
      <dgm:prSet/>
      <dgm:spPr/>
      <dgm:t>
        <a:bodyPr/>
        <a:lstStyle/>
        <a:p>
          <a:endParaRPr lang="en-US" sz="6000"/>
        </a:p>
      </dgm:t>
    </dgm:pt>
    <dgm:pt modelId="{98C3D505-A03E-41B4-B3EC-3869D732B393}" type="sibTrans" cxnId="{F89A5CBF-CD2D-44AA-B366-01F8056E5949}">
      <dgm:prSet/>
      <dgm:spPr/>
      <dgm:t>
        <a:bodyPr/>
        <a:lstStyle/>
        <a:p>
          <a:endParaRPr lang="en-US" sz="6000"/>
        </a:p>
      </dgm:t>
    </dgm:pt>
    <dgm:pt modelId="{6E13066D-B6CD-4E1E-9F03-FFDD92C491C0}">
      <dgm:prSet custT="1"/>
      <dgm:spPr/>
      <dgm:t>
        <a:bodyPr/>
        <a:lstStyle/>
        <a:p>
          <a:r>
            <a:rPr lang="en-US" sz="2800">
              <a:solidFill>
                <a:schemeClr val="tx1">
                  <a:lumMod val="50000"/>
                </a:schemeClr>
              </a:solidFill>
              <a:latin typeface="+mj-lt"/>
              <a:ea typeface="Segoe UI" panose="020B0502040204020203" pitchFamily="34" charset="0"/>
            </a:rPr>
            <a:t>Performance Expectations</a:t>
          </a:r>
        </a:p>
      </dgm:t>
    </dgm:pt>
    <dgm:pt modelId="{BFAB2431-6B8F-4CFF-B85B-DBFF61D6818B}" type="parTrans" cxnId="{A3DDD30B-B257-4F09-AB87-AC5A528AC75E}">
      <dgm:prSet/>
      <dgm:spPr/>
      <dgm:t>
        <a:bodyPr/>
        <a:lstStyle/>
        <a:p>
          <a:endParaRPr lang="sv-SE" sz="6000"/>
        </a:p>
      </dgm:t>
    </dgm:pt>
    <dgm:pt modelId="{2F9B353E-DE73-4B3E-A7B3-A209B46E2484}" type="sibTrans" cxnId="{A3DDD30B-B257-4F09-AB87-AC5A528AC75E}">
      <dgm:prSet/>
      <dgm:spPr/>
      <dgm:t>
        <a:bodyPr/>
        <a:lstStyle/>
        <a:p>
          <a:endParaRPr lang="sv-SE" sz="6000"/>
        </a:p>
      </dgm:t>
    </dgm:pt>
    <dgm:pt modelId="{C185F33E-8C3B-4268-BADF-486414F15C48}">
      <dgm:prSet custT="1"/>
      <dgm:spPr/>
      <dgm:t>
        <a:bodyPr/>
        <a:lstStyle/>
        <a:p>
          <a:r>
            <a:rPr lang="en-US" sz="2800">
              <a:solidFill>
                <a:schemeClr val="tx1">
                  <a:lumMod val="50000"/>
                </a:schemeClr>
              </a:solidFill>
              <a:latin typeface="+mj-lt"/>
            </a:rPr>
            <a:t>Migration APIs</a:t>
          </a:r>
        </a:p>
      </dgm:t>
    </dgm:pt>
    <dgm:pt modelId="{D3C8DE03-6737-4B02-9223-35523818798D}" type="parTrans" cxnId="{DADD18F9-4EB9-4D02-A269-4EDF35571502}">
      <dgm:prSet/>
      <dgm:spPr/>
      <dgm:t>
        <a:bodyPr/>
        <a:lstStyle/>
        <a:p>
          <a:endParaRPr lang="en-US" sz="6000"/>
        </a:p>
      </dgm:t>
    </dgm:pt>
    <dgm:pt modelId="{5C24C416-7E51-498E-85BB-AE71D814FAE4}" type="sibTrans" cxnId="{DADD18F9-4EB9-4D02-A269-4EDF35571502}">
      <dgm:prSet/>
      <dgm:spPr/>
      <dgm:t>
        <a:bodyPr/>
        <a:lstStyle/>
        <a:p>
          <a:endParaRPr lang="en-US" sz="6000"/>
        </a:p>
      </dgm:t>
    </dgm:pt>
    <dgm:pt modelId="{68C5EEBF-D3F1-416B-8D73-813CB712D298}">
      <dgm:prSet custT="1"/>
      <dgm:spPr/>
      <dgm:t>
        <a:bodyPr/>
        <a:lstStyle/>
        <a:p>
          <a:r>
            <a:rPr lang="en-US" sz="2800">
              <a:solidFill>
                <a:schemeClr val="tx1">
                  <a:lumMod val="50000"/>
                </a:schemeClr>
              </a:solidFill>
              <a:latin typeface="+mj-lt"/>
              <a:ea typeface="Segoe UI" panose="020B0502040204020203" pitchFamily="34" charset="0"/>
            </a:rPr>
            <a:t>SharePoint Migration Tool (SPMT)</a:t>
          </a:r>
        </a:p>
      </dgm:t>
    </dgm:pt>
    <dgm:pt modelId="{71AD38D4-C200-4C31-B165-34B8FC49D432}" type="parTrans" cxnId="{221F31FB-C948-48E4-9802-27173474971A}">
      <dgm:prSet/>
      <dgm:spPr/>
      <dgm:t>
        <a:bodyPr/>
        <a:lstStyle/>
        <a:p>
          <a:endParaRPr lang="en-US" sz="6000"/>
        </a:p>
      </dgm:t>
    </dgm:pt>
    <dgm:pt modelId="{1C580C8B-C366-456F-B3C6-4222952020E8}" type="sibTrans" cxnId="{221F31FB-C948-48E4-9802-27173474971A}">
      <dgm:prSet/>
      <dgm:spPr/>
      <dgm:t>
        <a:bodyPr/>
        <a:lstStyle/>
        <a:p>
          <a:endParaRPr lang="en-US" sz="6000"/>
        </a:p>
      </dgm:t>
    </dgm:pt>
    <dgm:pt modelId="{87C4A7F1-DBCE-4FC9-9E49-4B463F1A8094}">
      <dgm:prSet custT="1"/>
      <dgm:spPr/>
      <dgm:t>
        <a:bodyPr/>
        <a:lstStyle/>
        <a:p>
          <a:r>
            <a:rPr lang="en-US" sz="2800">
              <a:solidFill>
                <a:schemeClr val="tx1">
                  <a:lumMod val="50000"/>
                </a:schemeClr>
              </a:solidFill>
              <a:latin typeface="+mj-lt"/>
              <a:ea typeface="Segoe UI" panose="020B0502040204020203" pitchFamily="34" charset="0"/>
            </a:rPr>
            <a:t>Migration Tools and Service Options</a:t>
          </a:r>
          <a:endParaRPr lang="en-US" sz="2800">
            <a:solidFill>
              <a:schemeClr val="tx1">
                <a:lumMod val="50000"/>
              </a:schemeClr>
            </a:solidFill>
            <a:latin typeface="+mj-lt"/>
          </a:endParaRPr>
        </a:p>
      </dgm:t>
    </dgm:pt>
    <dgm:pt modelId="{F644E8C4-79A4-4912-9F07-540F58672D79}" type="parTrans" cxnId="{BFD167D9-0A4F-48A6-AA25-FABB85E343AC}">
      <dgm:prSet/>
      <dgm:spPr/>
      <dgm:t>
        <a:bodyPr/>
        <a:lstStyle/>
        <a:p>
          <a:endParaRPr lang="en-US" sz="6000"/>
        </a:p>
      </dgm:t>
    </dgm:pt>
    <dgm:pt modelId="{3978997B-8295-40A3-BB3C-E11532360C6C}" type="sibTrans" cxnId="{BFD167D9-0A4F-48A6-AA25-FABB85E343AC}">
      <dgm:prSet/>
      <dgm:spPr/>
      <dgm:t>
        <a:bodyPr/>
        <a:lstStyle/>
        <a:p>
          <a:endParaRPr lang="en-US" sz="6000"/>
        </a:p>
      </dgm:t>
    </dgm:pt>
    <dgm:pt modelId="{2370710D-574C-4139-BB3F-2945545364CB}">
      <dgm:prSet custT="1"/>
      <dgm:spPr/>
      <dgm:t>
        <a:bodyPr/>
        <a:lstStyle/>
        <a:p>
          <a:r>
            <a:rPr lang="en-US" sz="2800">
              <a:solidFill>
                <a:schemeClr val="tx1">
                  <a:lumMod val="50000"/>
                </a:schemeClr>
              </a:solidFill>
              <a:latin typeface="+mj-lt"/>
              <a:ea typeface="Segoe UI" panose="020B0502040204020203" pitchFamily="34" charset="0"/>
            </a:rPr>
            <a:t>Migration Manager</a:t>
          </a:r>
        </a:p>
      </dgm:t>
    </dgm:pt>
    <dgm:pt modelId="{7E3EDCA1-8EEA-4FBB-8323-0F9FAB1DE484}" type="parTrans" cxnId="{6D2B342B-A270-49DF-AADA-7772CE58E7B6}">
      <dgm:prSet/>
      <dgm:spPr/>
      <dgm:t>
        <a:bodyPr/>
        <a:lstStyle/>
        <a:p>
          <a:endParaRPr lang="en-US"/>
        </a:p>
      </dgm:t>
    </dgm:pt>
    <dgm:pt modelId="{41199966-F4D4-421F-B9BB-2BD44ED59875}" type="sibTrans" cxnId="{6D2B342B-A270-49DF-AADA-7772CE58E7B6}">
      <dgm:prSet/>
      <dgm:spPr/>
      <dgm:t>
        <a:bodyPr/>
        <a:lstStyle/>
        <a:p>
          <a:endParaRPr lang="en-US"/>
        </a:p>
      </dgm:t>
    </dgm:pt>
    <dgm:pt modelId="{FB3CDAFC-F83F-4387-A1EF-41F29A7B19A9}">
      <dgm:prSet custT="1"/>
      <dgm:spPr/>
      <dgm:t>
        <a:bodyPr/>
        <a:lstStyle/>
        <a:p>
          <a:r>
            <a:rPr lang="en-US" sz="2800">
              <a:solidFill>
                <a:schemeClr val="tx1">
                  <a:lumMod val="50000"/>
                </a:schemeClr>
              </a:solidFill>
              <a:latin typeface="+mj-lt"/>
              <a:ea typeface="Segoe UI" panose="020B0502040204020203" pitchFamily="34" charset="0"/>
            </a:rPr>
            <a:t>Mover</a:t>
          </a:r>
        </a:p>
      </dgm:t>
    </dgm:pt>
    <dgm:pt modelId="{7A9FD33B-8F66-417A-A846-8A689F707595}" type="parTrans" cxnId="{6495AFC8-223E-43B1-9829-26A797E6AD75}">
      <dgm:prSet/>
      <dgm:spPr/>
      <dgm:t>
        <a:bodyPr/>
        <a:lstStyle/>
        <a:p>
          <a:endParaRPr lang="en-US"/>
        </a:p>
      </dgm:t>
    </dgm:pt>
    <dgm:pt modelId="{1BA20C39-B31A-4DF5-AD7A-5BC5F4F9B880}" type="sibTrans" cxnId="{6495AFC8-223E-43B1-9829-26A797E6AD75}">
      <dgm:prSet/>
      <dgm:spPr/>
      <dgm:t>
        <a:bodyPr/>
        <a:lstStyle/>
        <a:p>
          <a:endParaRPr lang="en-US"/>
        </a:p>
      </dgm:t>
    </dgm:pt>
    <dgm:pt modelId="{82B39632-6860-436D-AECA-A297F400EEF2}" type="pres">
      <dgm:prSet presAssocID="{14057F29-3BE5-4C0E-B2B7-69C4EA4A2A3F}" presName="linear" presStyleCnt="0">
        <dgm:presLayoutVars>
          <dgm:animLvl val="lvl"/>
          <dgm:resizeHandles val="exact"/>
        </dgm:presLayoutVars>
      </dgm:prSet>
      <dgm:spPr/>
    </dgm:pt>
    <dgm:pt modelId="{D95D4729-130D-4C3E-8255-A94BE7D9EDFD}" type="pres">
      <dgm:prSet presAssocID="{ECF76AB4-DA07-4D7B-B64C-26FE39D1C176}" presName="parentText" presStyleLbl="node1" presStyleIdx="0" presStyleCnt="1">
        <dgm:presLayoutVars>
          <dgm:chMax val="0"/>
          <dgm:bulletEnabled val="1"/>
        </dgm:presLayoutVars>
      </dgm:prSet>
      <dgm:spPr/>
    </dgm:pt>
    <dgm:pt modelId="{EC8C0823-026D-4CC2-90C7-AA1B38F62840}" type="pres">
      <dgm:prSet presAssocID="{ECF76AB4-DA07-4D7B-B64C-26FE39D1C176}" presName="childText" presStyleLbl="revTx" presStyleIdx="0" presStyleCnt="1" custScaleY="154972">
        <dgm:presLayoutVars>
          <dgm:bulletEnabled val="1"/>
        </dgm:presLayoutVars>
      </dgm:prSet>
      <dgm:spPr/>
    </dgm:pt>
  </dgm:ptLst>
  <dgm:cxnLst>
    <dgm:cxn modelId="{A3DDD30B-B257-4F09-AB87-AC5A528AC75E}" srcId="{ECF76AB4-DA07-4D7B-B64C-26FE39D1C176}" destId="{6E13066D-B6CD-4E1E-9F03-FFDD92C491C0}" srcOrd="2" destOrd="0" parTransId="{BFAB2431-6B8F-4CFF-B85B-DBFF61D6818B}" sibTransId="{2F9B353E-DE73-4B3E-A7B3-A209B46E2484}"/>
    <dgm:cxn modelId="{61A55C25-5377-4693-BABB-EC50BA05B616}" type="presOf" srcId="{68C5EEBF-D3F1-416B-8D73-813CB712D298}" destId="{EC8C0823-026D-4CC2-90C7-AA1B38F62840}" srcOrd="0" destOrd="5" presId="urn:microsoft.com/office/officeart/2005/8/layout/vList2"/>
    <dgm:cxn modelId="{6D2B342B-A270-49DF-AADA-7772CE58E7B6}" srcId="{ECF76AB4-DA07-4D7B-B64C-26FE39D1C176}" destId="{2370710D-574C-4139-BB3F-2945545364CB}" srcOrd="4" destOrd="0" parTransId="{7E3EDCA1-8EEA-4FBB-8323-0F9FAB1DE484}" sibTransId="{41199966-F4D4-421F-B9BB-2BD44ED59875}"/>
    <dgm:cxn modelId="{71572749-089D-4C77-B98D-52468D9F69CE}" type="presOf" srcId="{14057F29-3BE5-4C0E-B2B7-69C4EA4A2A3F}" destId="{82B39632-6860-436D-AECA-A297F400EEF2}" srcOrd="0" destOrd="0" presId="urn:microsoft.com/office/officeart/2005/8/layout/vList2"/>
    <dgm:cxn modelId="{40249855-0054-4C8C-A3DF-6BA80BFADBD1}" type="presOf" srcId="{C185F33E-8C3B-4268-BADF-486414F15C48}" destId="{EC8C0823-026D-4CC2-90C7-AA1B38F62840}" srcOrd="0" destOrd="1" presId="urn:microsoft.com/office/officeart/2005/8/layout/vList2"/>
    <dgm:cxn modelId="{F89A5CBF-CD2D-44AA-B366-01F8056E5949}" srcId="{14057F29-3BE5-4C0E-B2B7-69C4EA4A2A3F}" destId="{ECF76AB4-DA07-4D7B-B64C-26FE39D1C176}" srcOrd="0" destOrd="0" parTransId="{035A1181-D32C-497E-9855-92F1ACADE283}" sibTransId="{98C3D505-A03E-41B4-B3EC-3869D732B393}"/>
    <dgm:cxn modelId="{1903E7C0-0835-4EC8-8DA7-8DC3EB718719}" type="presOf" srcId="{6E13066D-B6CD-4E1E-9F03-FFDD92C491C0}" destId="{EC8C0823-026D-4CC2-90C7-AA1B38F62840}" srcOrd="0" destOrd="2" presId="urn:microsoft.com/office/officeart/2005/8/layout/vList2"/>
    <dgm:cxn modelId="{6495AFC8-223E-43B1-9829-26A797E6AD75}" srcId="{ECF76AB4-DA07-4D7B-B64C-26FE39D1C176}" destId="{FB3CDAFC-F83F-4387-A1EF-41F29A7B19A9}" srcOrd="3" destOrd="0" parTransId="{7A9FD33B-8F66-417A-A846-8A689F707595}" sibTransId="{1BA20C39-B31A-4DF5-AD7A-5BC5F4F9B880}"/>
    <dgm:cxn modelId="{C175AAD2-B961-432D-92B9-E22F47A7C6F6}" type="presOf" srcId="{ECF76AB4-DA07-4D7B-B64C-26FE39D1C176}" destId="{D95D4729-130D-4C3E-8255-A94BE7D9EDFD}" srcOrd="0" destOrd="0" presId="urn:microsoft.com/office/officeart/2005/8/layout/vList2"/>
    <dgm:cxn modelId="{18612DD4-4400-49CA-97BB-80A75E7F5E51}" type="presOf" srcId="{87C4A7F1-DBCE-4FC9-9E49-4B463F1A8094}" destId="{EC8C0823-026D-4CC2-90C7-AA1B38F62840}" srcOrd="0" destOrd="0" presId="urn:microsoft.com/office/officeart/2005/8/layout/vList2"/>
    <dgm:cxn modelId="{BFD167D9-0A4F-48A6-AA25-FABB85E343AC}" srcId="{ECF76AB4-DA07-4D7B-B64C-26FE39D1C176}" destId="{87C4A7F1-DBCE-4FC9-9E49-4B463F1A8094}" srcOrd="0" destOrd="0" parTransId="{F644E8C4-79A4-4912-9F07-540F58672D79}" sibTransId="{3978997B-8295-40A3-BB3C-E11532360C6C}"/>
    <dgm:cxn modelId="{033602E2-77CA-4F38-9F89-8964614765E6}" type="presOf" srcId="{2370710D-574C-4139-BB3F-2945545364CB}" destId="{EC8C0823-026D-4CC2-90C7-AA1B38F62840}" srcOrd="0" destOrd="4" presId="urn:microsoft.com/office/officeart/2005/8/layout/vList2"/>
    <dgm:cxn modelId="{66E3B5E2-1782-4135-A27F-300FDB3F2B1B}" type="presOf" srcId="{FB3CDAFC-F83F-4387-A1EF-41F29A7B19A9}" destId="{EC8C0823-026D-4CC2-90C7-AA1B38F62840}" srcOrd="0" destOrd="3" presId="urn:microsoft.com/office/officeart/2005/8/layout/vList2"/>
    <dgm:cxn modelId="{DADD18F9-4EB9-4D02-A269-4EDF35571502}" srcId="{ECF76AB4-DA07-4D7B-B64C-26FE39D1C176}" destId="{C185F33E-8C3B-4268-BADF-486414F15C48}" srcOrd="1" destOrd="0" parTransId="{D3C8DE03-6737-4B02-9223-35523818798D}" sibTransId="{5C24C416-7E51-498E-85BB-AE71D814FAE4}"/>
    <dgm:cxn modelId="{221F31FB-C948-48E4-9802-27173474971A}" srcId="{ECF76AB4-DA07-4D7B-B64C-26FE39D1C176}" destId="{68C5EEBF-D3F1-416B-8D73-813CB712D298}" srcOrd="5" destOrd="0" parTransId="{71AD38D4-C200-4C31-B165-34B8FC49D432}" sibTransId="{1C580C8B-C366-456F-B3C6-4222952020E8}"/>
    <dgm:cxn modelId="{01645A3A-5EA3-432C-B87E-C6911A8C235D}" type="presParOf" srcId="{82B39632-6860-436D-AECA-A297F400EEF2}" destId="{D95D4729-130D-4C3E-8255-A94BE7D9EDFD}" srcOrd="0" destOrd="0" presId="urn:microsoft.com/office/officeart/2005/8/layout/vList2"/>
    <dgm:cxn modelId="{A56EB417-1874-44DF-83A6-458CD6792BD0}" type="presParOf" srcId="{82B39632-6860-436D-AECA-A297F400EEF2}" destId="{EC8C0823-026D-4CC2-90C7-AA1B38F6284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9EFD08-C69D-4C8F-8439-95679172737A}" type="doc">
      <dgm:prSet loTypeId="urn:microsoft.com/office/officeart/2005/8/layout/hList6" loCatId="list" qsTypeId="urn:microsoft.com/office/officeart/2005/8/quickstyle/simple1" qsCatId="simple" csTypeId="urn:microsoft.com/office/officeart/2005/8/colors/colorful4" csCatId="colorful" phldr="1"/>
      <dgm:spPr/>
      <dgm:t>
        <a:bodyPr/>
        <a:lstStyle/>
        <a:p>
          <a:endParaRPr lang="en-US"/>
        </a:p>
      </dgm:t>
    </dgm:pt>
    <dgm:pt modelId="{015E1C4B-C2EE-4FE0-8236-3403EFB31FC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2000" b="1">
              <a:latin typeface="+mj-lt"/>
            </a:rPr>
            <a:t>Customer Self-Service</a:t>
          </a:r>
          <a:endParaRPr lang="en-US" sz="2000">
            <a:latin typeface="+mj-lt"/>
          </a:endParaRPr>
        </a:p>
      </dgm:t>
    </dgm:pt>
    <dgm:pt modelId="{DB987DDB-DA12-4DDA-B946-A59669EB2510}" type="parTrans" cxnId="{8A1B1991-CC3B-480B-AC24-B242854C4DB8}">
      <dgm:prSet/>
      <dgm:spPr/>
      <dgm:t>
        <a:bodyPr/>
        <a:lstStyle/>
        <a:p>
          <a:endParaRPr lang="en-US" sz="1800">
            <a:latin typeface="+mj-lt"/>
          </a:endParaRPr>
        </a:p>
      </dgm:t>
    </dgm:pt>
    <dgm:pt modelId="{820BA007-DBCC-4CD0-A4A2-D6FFE592D396}" type="sibTrans" cxnId="{8A1B1991-CC3B-480B-AC24-B242854C4DB8}">
      <dgm:prSet/>
      <dgm:spPr/>
      <dgm:t>
        <a:bodyPr/>
        <a:lstStyle/>
        <a:p>
          <a:endParaRPr lang="en-US" sz="1800">
            <a:latin typeface="+mj-lt"/>
          </a:endParaRPr>
        </a:p>
      </dgm:t>
    </dgm:pt>
    <dgm:pt modelId="{F84B1E81-72FE-4A93-9965-5DDEC747809A}">
      <dgm:prSe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2000" b="1">
              <a:latin typeface="+mj-lt"/>
            </a:rPr>
            <a:t>FastTrack Driven</a:t>
          </a:r>
          <a:endParaRPr lang="en-US" sz="2000">
            <a:latin typeface="+mj-lt"/>
          </a:endParaRPr>
        </a:p>
      </dgm:t>
    </dgm:pt>
    <dgm:pt modelId="{C33D1994-2381-4BD0-9183-A8557CA2432A}" type="parTrans" cxnId="{CB3B8A61-53F5-42FF-BEE1-811C969E726F}">
      <dgm:prSet/>
      <dgm:spPr/>
      <dgm:t>
        <a:bodyPr/>
        <a:lstStyle/>
        <a:p>
          <a:endParaRPr lang="en-US" sz="1800">
            <a:latin typeface="+mj-lt"/>
          </a:endParaRPr>
        </a:p>
      </dgm:t>
    </dgm:pt>
    <dgm:pt modelId="{645EDC10-E0A5-47F7-95D7-2CAEC9D1D2B6}" type="sibTrans" cxnId="{CB3B8A61-53F5-42FF-BEE1-811C969E726F}">
      <dgm:prSet/>
      <dgm:spPr/>
      <dgm:t>
        <a:bodyPr/>
        <a:lstStyle/>
        <a:p>
          <a:endParaRPr lang="en-US" sz="1800">
            <a:latin typeface="+mj-lt"/>
          </a:endParaRPr>
        </a:p>
      </dgm:t>
    </dgm:pt>
    <dgm:pt modelId="{EDE43ED8-1BDE-4587-8E30-AFAE865E14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2000" b="1">
              <a:latin typeface="+mj-lt"/>
            </a:rPr>
            <a:t>MCS or Partner Driven</a:t>
          </a:r>
          <a:endParaRPr lang="en-US" sz="2000">
            <a:latin typeface="+mj-lt"/>
          </a:endParaRPr>
        </a:p>
      </dgm:t>
    </dgm:pt>
    <dgm:pt modelId="{26E52DFA-B5CB-438E-BD5D-FAF6017498C6}" type="parTrans" cxnId="{E0A534C8-535A-4B4B-9E08-30C4E27A9CFC}">
      <dgm:prSet/>
      <dgm:spPr/>
      <dgm:t>
        <a:bodyPr/>
        <a:lstStyle/>
        <a:p>
          <a:endParaRPr lang="en-US" sz="1800">
            <a:latin typeface="+mj-lt"/>
          </a:endParaRPr>
        </a:p>
      </dgm:t>
    </dgm:pt>
    <dgm:pt modelId="{2D20D276-D6B0-4540-8CD0-7B7AC5B804FA}" type="sibTrans" cxnId="{E0A534C8-535A-4B4B-9E08-30C4E27A9CFC}">
      <dgm:prSet/>
      <dgm:spPr/>
      <dgm:t>
        <a:bodyPr/>
        <a:lstStyle/>
        <a:p>
          <a:endParaRPr lang="en-US" sz="1800">
            <a:latin typeface="+mj-lt"/>
          </a:endParaRPr>
        </a:p>
      </dgm:t>
    </dgm:pt>
    <dgm:pt modelId="{D6CAF6A2-2001-4F10-87CA-D72BF4731F52}">
      <dgm:prSet custT="1"/>
      <dgm:spPr/>
      <dgm:t>
        <a:bodyPr/>
        <a:lstStyle/>
        <a:p>
          <a:r>
            <a:rPr lang="en-US" sz="1800" b="0" i="0" u="none">
              <a:solidFill>
                <a:schemeClr val="bg1"/>
              </a:solidFill>
              <a:latin typeface="+mj-lt"/>
            </a:rPr>
            <a:t>Requires infrastructure: VPNs, test environment, admin environment, etc.</a:t>
          </a:r>
        </a:p>
      </dgm:t>
    </dgm:pt>
    <dgm:pt modelId="{81E6F678-3545-43A1-941E-1A2A8B8C1BE7}" type="parTrans" cxnId="{2F95C457-2D5F-4F6B-AEC8-4CA6A1B16B11}">
      <dgm:prSet/>
      <dgm:spPr/>
      <dgm:t>
        <a:bodyPr/>
        <a:lstStyle/>
        <a:p>
          <a:endParaRPr lang="en-US" sz="1800">
            <a:latin typeface="+mj-lt"/>
          </a:endParaRPr>
        </a:p>
      </dgm:t>
    </dgm:pt>
    <dgm:pt modelId="{97EA7312-612F-47D5-92FF-75329E458015}" type="sibTrans" cxnId="{2F95C457-2D5F-4F6B-AEC8-4CA6A1B16B11}">
      <dgm:prSet/>
      <dgm:spPr/>
      <dgm:t>
        <a:bodyPr/>
        <a:lstStyle/>
        <a:p>
          <a:endParaRPr lang="en-US" sz="1800">
            <a:latin typeface="+mj-lt"/>
          </a:endParaRPr>
        </a:p>
      </dgm:t>
    </dgm:pt>
    <dgm:pt modelId="{F83B66CE-379E-460E-BDC7-34884F0C9848}">
      <dgm:prSet custT="1"/>
      <dgm:spPr/>
      <dgm:t>
        <a:bodyPr/>
        <a:lstStyle/>
        <a:p>
          <a:r>
            <a:rPr lang="en-US" sz="1600" b="0" kern="1200">
              <a:solidFill>
                <a:schemeClr val="bg1"/>
              </a:solidFill>
              <a:latin typeface="+mj-lt"/>
              <a:ea typeface="+mn-ea"/>
              <a:cs typeface="+mn-cs"/>
            </a:rPr>
            <a:t>MCS Accelerators</a:t>
          </a:r>
          <a:r>
            <a:rPr lang="en-US" sz="1600" b="1" kern="1200">
              <a:solidFill>
                <a:schemeClr val="bg1"/>
              </a:solidFill>
              <a:latin typeface="+mj-lt"/>
              <a:ea typeface="+mn-ea"/>
              <a:cs typeface="+mn-cs"/>
            </a:rPr>
            <a:t>: </a:t>
          </a:r>
          <a:r>
            <a:rPr lang="en-US" sz="1600" b="0" kern="1200">
              <a:solidFill>
                <a:schemeClr val="bg1"/>
              </a:solidFill>
              <a:latin typeface="+mj-lt"/>
              <a:ea typeface="+mn-ea"/>
              <a:cs typeface="+mn-cs"/>
            </a:rPr>
            <a:t>SharePoint Content Assessment / Content  Migration.</a:t>
          </a:r>
          <a:endParaRPr lang="en-US" sz="1600" b="0" kern="1200">
            <a:solidFill>
              <a:schemeClr val="bg1"/>
            </a:solidFill>
            <a:latin typeface="+mj-lt"/>
          </a:endParaRPr>
        </a:p>
      </dgm:t>
    </dgm:pt>
    <dgm:pt modelId="{93985C69-4BE5-488C-8F2A-0E25E49DE2B6}" type="parTrans" cxnId="{68BAEB22-F44A-41D0-919F-B250DB0CD979}">
      <dgm:prSet/>
      <dgm:spPr/>
      <dgm:t>
        <a:bodyPr/>
        <a:lstStyle/>
        <a:p>
          <a:endParaRPr lang="en-US" sz="1800">
            <a:latin typeface="+mj-lt"/>
          </a:endParaRPr>
        </a:p>
      </dgm:t>
    </dgm:pt>
    <dgm:pt modelId="{0B62CD18-F2BF-4DEC-A683-D2E07D7B00FE}" type="sibTrans" cxnId="{68BAEB22-F44A-41D0-919F-B250DB0CD979}">
      <dgm:prSet/>
      <dgm:spPr/>
      <dgm:t>
        <a:bodyPr/>
        <a:lstStyle/>
        <a:p>
          <a:endParaRPr lang="en-US" sz="1800">
            <a:latin typeface="+mj-lt"/>
          </a:endParaRPr>
        </a:p>
      </dgm:t>
    </dgm:pt>
    <dgm:pt modelId="{23F843AC-5DCD-4B50-9FE8-24AF968E75F1}">
      <dgm:prSet custT="1"/>
      <dgm:spPr/>
      <dgm:t>
        <a:bodyPr/>
        <a:lstStyle/>
        <a:p>
          <a:r>
            <a:rPr lang="en-US" sz="1800" b="0" i="0" u="none">
              <a:solidFill>
                <a:schemeClr val="bg1"/>
              </a:solidFill>
              <a:latin typeface="+mj-lt"/>
            </a:rPr>
            <a:t>Highly structured process and schedule.</a:t>
          </a:r>
          <a:endParaRPr lang="en-US" sz="1800" u="none">
            <a:solidFill>
              <a:schemeClr val="bg1"/>
            </a:solidFill>
            <a:latin typeface="+mj-lt"/>
          </a:endParaRPr>
        </a:p>
      </dgm:t>
    </dgm:pt>
    <dgm:pt modelId="{3E1DF31E-30AF-411B-9969-FF14B3E0DE24}" type="parTrans" cxnId="{B0E2C3CE-7130-4C58-8EA5-70E03D816713}">
      <dgm:prSet/>
      <dgm:spPr/>
      <dgm:t>
        <a:bodyPr/>
        <a:lstStyle/>
        <a:p>
          <a:endParaRPr lang="en-US" sz="1800">
            <a:latin typeface="+mj-lt"/>
          </a:endParaRPr>
        </a:p>
      </dgm:t>
    </dgm:pt>
    <dgm:pt modelId="{7AA152EF-8CAB-4E2C-9C97-80CE8112F53E}" type="sibTrans" cxnId="{B0E2C3CE-7130-4C58-8EA5-70E03D816713}">
      <dgm:prSet/>
      <dgm:spPr/>
      <dgm:t>
        <a:bodyPr/>
        <a:lstStyle/>
        <a:p>
          <a:endParaRPr lang="en-US" sz="1800">
            <a:latin typeface="+mj-lt"/>
          </a:endParaRPr>
        </a:p>
      </dgm:t>
    </dgm:pt>
    <dgm:pt modelId="{C5ABDDBB-8C42-449C-BE57-395796E25E79}">
      <dgm:prSet custT="1"/>
      <dgm:spPr/>
      <dgm:t>
        <a:bodyPr/>
        <a:lstStyle/>
        <a:p>
          <a:r>
            <a:rPr lang="en-US" sz="1600" kern="1200">
              <a:solidFill>
                <a:schemeClr val="bg1"/>
              </a:solidFill>
              <a:latin typeface="+mj-lt"/>
            </a:rPr>
            <a:t>Professional services from partners in the </a:t>
          </a:r>
          <a:r>
            <a:rPr lang="en-US" sz="1600" b="0" kern="1200">
              <a:solidFill>
                <a:schemeClr val="bg1"/>
              </a:solidFill>
              <a:latin typeface="+mj-lt"/>
              <a:hlinkClick xmlns:r="http://schemas.openxmlformats.org/officeDocument/2006/relationships" r:id="rId1">
                <a:extLst>
                  <a:ext uri="{A12FA001-AC4F-418D-AE19-62706E023703}">
                    <ahyp:hlinkClr xmlns:ahyp="http://schemas.microsoft.com/office/drawing/2018/hyperlinkcolor" val="tx"/>
                  </a:ext>
                </a:extLst>
              </a:hlinkClick>
            </a:rPr>
            <a:t>Microsoft Partner Center</a:t>
          </a:r>
          <a:endParaRPr lang="en-US" sz="1600" b="0" i="0" u="none" kern="1200">
            <a:solidFill>
              <a:schemeClr val="bg1"/>
            </a:solidFill>
            <a:latin typeface="+mj-lt"/>
          </a:endParaRPr>
        </a:p>
      </dgm:t>
    </dgm:pt>
    <dgm:pt modelId="{438DCC61-AC31-4EF5-9B3C-79A1EFA6BA90}" type="parTrans" cxnId="{A3C5FBC1-D138-4A5E-986F-645EABD93E04}">
      <dgm:prSet/>
      <dgm:spPr/>
      <dgm:t>
        <a:bodyPr/>
        <a:lstStyle/>
        <a:p>
          <a:endParaRPr lang="en-US" sz="1800">
            <a:latin typeface="+mj-lt"/>
          </a:endParaRPr>
        </a:p>
      </dgm:t>
    </dgm:pt>
    <dgm:pt modelId="{763C751E-5CC3-4171-9AAC-10ABB262B1D1}" type="sibTrans" cxnId="{A3C5FBC1-D138-4A5E-986F-645EABD93E04}">
      <dgm:prSet/>
      <dgm:spPr/>
      <dgm:t>
        <a:bodyPr/>
        <a:lstStyle/>
        <a:p>
          <a:endParaRPr lang="en-US" sz="1800">
            <a:latin typeface="+mj-lt"/>
          </a:endParaRPr>
        </a:p>
      </dgm:t>
    </dgm:pt>
    <dgm:pt modelId="{26CF4281-E261-42EA-BD45-98C1DB427208}">
      <dgm:prSet custT="1"/>
      <dgm:spPr/>
      <dgm:t>
        <a:bodyPr/>
        <a:lstStyle/>
        <a:p>
          <a:r>
            <a:rPr lang="en-US" sz="1600" b="0" i="0" u="none" kern="1200">
              <a:solidFill>
                <a:schemeClr val="bg1"/>
              </a:solidFill>
              <a:latin typeface="+mj-lt"/>
            </a:rPr>
            <a:t>Price dependent on complexity.</a:t>
          </a:r>
          <a:endParaRPr lang="en-US" sz="1600" kern="1200">
            <a:solidFill>
              <a:schemeClr val="bg1"/>
            </a:solidFill>
            <a:latin typeface="+mj-lt"/>
          </a:endParaRPr>
        </a:p>
      </dgm:t>
    </dgm:pt>
    <dgm:pt modelId="{328995D2-05E3-4B17-8748-256574955F7F}" type="parTrans" cxnId="{1BA07049-1159-4F4D-A138-BB74938AEB2A}">
      <dgm:prSet/>
      <dgm:spPr/>
      <dgm:t>
        <a:bodyPr/>
        <a:lstStyle/>
        <a:p>
          <a:endParaRPr lang="en-US" sz="1800">
            <a:latin typeface="+mj-lt"/>
          </a:endParaRPr>
        </a:p>
      </dgm:t>
    </dgm:pt>
    <dgm:pt modelId="{3913108E-6774-4EFA-ABF7-5A2BEA100E3E}" type="sibTrans" cxnId="{1BA07049-1159-4F4D-A138-BB74938AEB2A}">
      <dgm:prSet/>
      <dgm:spPr/>
      <dgm:t>
        <a:bodyPr/>
        <a:lstStyle/>
        <a:p>
          <a:endParaRPr lang="en-US" sz="1800">
            <a:latin typeface="+mj-lt"/>
          </a:endParaRPr>
        </a:p>
      </dgm:t>
    </dgm:pt>
    <dgm:pt modelId="{1E398124-6669-4B52-93F4-99920B1AADE9}">
      <dgm:prSet custT="1"/>
      <dgm:spPr/>
      <dgm:t>
        <a:bodyPr/>
        <a:lstStyle/>
        <a:p>
          <a:r>
            <a:rPr lang="en-US" sz="1800" b="0" i="0" u="none">
              <a:solidFill>
                <a:schemeClr val="bg1"/>
              </a:solidFill>
              <a:latin typeface="+mj-lt"/>
            </a:rPr>
            <a:t>No cost (included in your subscription).</a:t>
          </a:r>
          <a:endParaRPr lang="en-US" sz="1800" u="none">
            <a:solidFill>
              <a:schemeClr val="bg1"/>
            </a:solidFill>
            <a:latin typeface="+mj-lt"/>
          </a:endParaRPr>
        </a:p>
      </dgm:t>
    </dgm:pt>
    <dgm:pt modelId="{98E4011B-0C26-4FF1-8AD4-625962ADBA27}" type="parTrans" cxnId="{5CD84926-D92F-43F1-9C5C-6684F11E8C9B}">
      <dgm:prSet/>
      <dgm:spPr/>
      <dgm:t>
        <a:bodyPr/>
        <a:lstStyle/>
        <a:p>
          <a:endParaRPr lang="en-US" sz="1800">
            <a:latin typeface="+mj-lt"/>
          </a:endParaRPr>
        </a:p>
      </dgm:t>
    </dgm:pt>
    <dgm:pt modelId="{32A7EE6D-AE92-40AB-817A-2A863B08CEAF}" type="sibTrans" cxnId="{5CD84926-D92F-43F1-9C5C-6684F11E8C9B}">
      <dgm:prSet/>
      <dgm:spPr/>
      <dgm:t>
        <a:bodyPr/>
        <a:lstStyle/>
        <a:p>
          <a:endParaRPr lang="en-US" sz="1800">
            <a:latin typeface="+mj-lt"/>
          </a:endParaRPr>
        </a:p>
      </dgm:t>
    </dgm:pt>
    <dgm:pt modelId="{607A6DAD-E4A0-42DB-8638-D17D9E51C1D7}">
      <dgm:prSet custT="1"/>
      <dgm:spPr/>
      <dgm:t>
        <a:bodyPr/>
        <a:lstStyle/>
        <a:p>
          <a:endParaRPr lang="en-US" sz="1600" b="0" i="0" u="none">
            <a:solidFill>
              <a:schemeClr val="tx1">
                <a:lumMod val="50000"/>
              </a:schemeClr>
            </a:solidFill>
            <a:latin typeface="+mj-lt"/>
          </a:endParaRPr>
        </a:p>
      </dgm:t>
    </dgm:pt>
    <dgm:pt modelId="{B02F4F65-EF97-41B8-9932-723902323669}" type="parTrans" cxnId="{7C11FE42-1F7B-4785-B321-3D9C21818498}">
      <dgm:prSet/>
      <dgm:spPr/>
      <dgm:t>
        <a:bodyPr/>
        <a:lstStyle/>
        <a:p>
          <a:endParaRPr lang="en-US" sz="1800"/>
        </a:p>
      </dgm:t>
    </dgm:pt>
    <dgm:pt modelId="{1E44321C-87CF-47B3-ABE1-8AD474287625}" type="sibTrans" cxnId="{7C11FE42-1F7B-4785-B321-3D9C21818498}">
      <dgm:prSet/>
      <dgm:spPr/>
      <dgm:t>
        <a:bodyPr/>
        <a:lstStyle/>
        <a:p>
          <a:endParaRPr lang="en-US" sz="1800"/>
        </a:p>
      </dgm:t>
    </dgm:pt>
    <dgm:pt modelId="{6D663475-4FAB-46F7-A30D-4CEDA23B75D8}">
      <dgm:prSet custT="1"/>
      <dgm:spPr/>
      <dgm:t>
        <a:bodyPr/>
        <a:lstStyle/>
        <a:p>
          <a:endParaRPr lang="en-US" sz="1600" b="0" i="0" u="none">
            <a:solidFill>
              <a:schemeClr val="tx1">
                <a:lumMod val="50000"/>
              </a:schemeClr>
            </a:solidFill>
            <a:latin typeface="+mj-lt"/>
          </a:endParaRPr>
        </a:p>
      </dgm:t>
    </dgm:pt>
    <dgm:pt modelId="{D58EA7FE-4E50-4103-8760-F6736A66D441}" type="parTrans" cxnId="{D67742BE-1408-4336-9611-3C17A7F6E0D2}">
      <dgm:prSet/>
      <dgm:spPr/>
      <dgm:t>
        <a:bodyPr/>
        <a:lstStyle/>
        <a:p>
          <a:endParaRPr lang="en-US" sz="1800"/>
        </a:p>
      </dgm:t>
    </dgm:pt>
    <dgm:pt modelId="{E7ED78CF-9B51-4D3C-AF7A-7ABBB5D6DD41}" type="sibTrans" cxnId="{D67742BE-1408-4336-9611-3C17A7F6E0D2}">
      <dgm:prSet/>
      <dgm:spPr/>
      <dgm:t>
        <a:bodyPr/>
        <a:lstStyle/>
        <a:p>
          <a:endParaRPr lang="en-US" sz="1800"/>
        </a:p>
      </dgm:t>
    </dgm:pt>
    <dgm:pt modelId="{00F1EF6B-DFC2-4E79-8A1F-CCBE6BFFA4CA}">
      <dgm:prSet custT="1"/>
      <dgm:spPr/>
      <dgm:t>
        <a:bodyPr/>
        <a:lstStyle/>
        <a:p>
          <a:r>
            <a:rPr lang="en-US" sz="1800" b="0" i="0" u="none">
              <a:solidFill>
                <a:schemeClr val="bg1"/>
              </a:solidFill>
              <a:latin typeface="+mj-lt"/>
            </a:rPr>
            <a:t>File Share migrations only</a:t>
          </a:r>
          <a:endParaRPr lang="en-US" sz="1800" u="none">
            <a:solidFill>
              <a:schemeClr val="bg1"/>
            </a:solidFill>
            <a:latin typeface="+mj-lt"/>
          </a:endParaRPr>
        </a:p>
      </dgm:t>
    </dgm:pt>
    <dgm:pt modelId="{8248C6D5-410E-4876-AFB9-BB3D998F1652}" type="parTrans" cxnId="{F85D8893-3F32-4290-9C54-605BE953D148}">
      <dgm:prSet/>
      <dgm:spPr/>
      <dgm:t>
        <a:bodyPr/>
        <a:lstStyle/>
        <a:p>
          <a:endParaRPr lang="en-US" sz="1800"/>
        </a:p>
      </dgm:t>
    </dgm:pt>
    <dgm:pt modelId="{27A94966-0E22-4A1C-85DB-C21BF750DF12}" type="sibTrans" cxnId="{F85D8893-3F32-4290-9C54-605BE953D148}">
      <dgm:prSet/>
      <dgm:spPr/>
      <dgm:t>
        <a:bodyPr/>
        <a:lstStyle/>
        <a:p>
          <a:endParaRPr lang="en-US" sz="1800"/>
        </a:p>
      </dgm:t>
    </dgm:pt>
    <dgm:pt modelId="{F14F8F72-2A44-40EC-88C6-84D05A5155FF}">
      <dgm:prSet custT="1"/>
      <dgm:spPr/>
      <dgm:t>
        <a:bodyPr/>
        <a:lstStyle/>
        <a:p>
          <a:r>
            <a:rPr lang="en-US" sz="1800" b="0" i="0" u="none">
              <a:solidFill>
                <a:schemeClr val="bg1"/>
              </a:solidFill>
              <a:latin typeface="+mj-lt"/>
            </a:rPr>
            <a:t>Use free Microsoft tool or purchase an ISV tool.</a:t>
          </a:r>
          <a:endParaRPr lang="en-US" sz="1800">
            <a:solidFill>
              <a:schemeClr val="bg1"/>
            </a:solidFill>
            <a:latin typeface="+mj-lt"/>
          </a:endParaRPr>
        </a:p>
      </dgm:t>
    </dgm:pt>
    <dgm:pt modelId="{CD926D82-5446-48A6-A424-AE448AC1C707}" type="sibTrans" cxnId="{628AF6C0-EAD4-414B-A4CC-5FC4E3565D1E}">
      <dgm:prSet/>
      <dgm:spPr/>
      <dgm:t>
        <a:bodyPr/>
        <a:lstStyle/>
        <a:p>
          <a:endParaRPr lang="en-US" sz="1800">
            <a:latin typeface="+mj-lt"/>
          </a:endParaRPr>
        </a:p>
      </dgm:t>
    </dgm:pt>
    <dgm:pt modelId="{26355E7A-03D8-40F2-A06E-6344B9BC3E71}" type="parTrans" cxnId="{628AF6C0-EAD4-414B-A4CC-5FC4E3565D1E}">
      <dgm:prSet/>
      <dgm:spPr/>
      <dgm:t>
        <a:bodyPr/>
        <a:lstStyle/>
        <a:p>
          <a:endParaRPr lang="en-US" sz="1800">
            <a:latin typeface="+mj-lt"/>
          </a:endParaRPr>
        </a:p>
      </dgm:t>
    </dgm:pt>
    <dgm:pt modelId="{5D005F76-A68B-476B-94FA-F52F16CF71DD}">
      <dgm:prSet custT="1"/>
      <dgm:spPr/>
      <dgm:t>
        <a:bodyPr/>
        <a:lstStyle/>
        <a:p>
          <a:r>
            <a:rPr lang="en-US" sz="1800" b="0" i="0" u="none">
              <a:solidFill>
                <a:schemeClr val="bg1"/>
              </a:solidFill>
              <a:latin typeface="+mj-lt"/>
            </a:rPr>
            <a:t>Flexible process.</a:t>
          </a:r>
          <a:endParaRPr lang="en-US" sz="1800">
            <a:solidFill>
              <a:schemeClr val="bg1"/>
            </a:solidFill>
            <a:latin typeface="+mj-lt"/>
          </a:endParaRPr>
        </a:p>
      </dgm:t>
    </dgm:pt>
    <dgm:pt modelId="{06DC9725-34D3-49D4-A699-D759AF9A7DE1}" type="sibTrans" cxnId="{D5201E75-4681-4EE2-BB4F-E4425C7BBDFF}">
      <dgm:prSet/>
      <dgm:spPr/>
      <dgm:t>
        <a:bodyPr/>
        <a:lstStyle/>
        <a:p>
          <a:endParaRPr lang="en-US" sz="1800">
            <a:latin typeface="+mj-lt"/>
          </a:endParaRPr>
        </a:p>
      </dgm:t>
    </dgm:pt>
    <dgm:pt modelId="{5E0AE52A-8F0D-4D11-BB2E-02C28B421E1F}" type="parTrans" cxnId="{D5201E75-4681-4EE2-BB4F-E4425C7BBDFF}">
      <dgm:prSet/>
      <dgm:spPr/>
      <dgm:t>
        <a:bodyPr/>
        <a:lstStyle/>
        <a:p>
          <a:endParaRPr lang="en-US" sz="1800">
            <a:latin typeface="+mj-lt"/>
          </a:endParaRPr>
        </a:p>
      </dgm:t>
    </dgm:pt>
    <dgm:pt modelId="{5EF91C87-C42F-474B-AACA-9AA472729DCF}">
      <dgm:prSet custT="1"/>
      <dgm:spPr/>
      <dgm:t>
        <a:bodyPr/>
        <a:lstStyle/>
        <a:p>
          <a:r>
            <a:rPr lang="en-US" sz="1800" b="0" i="0" u="none">
              <a:solidFill>
                <a:schemeClr val="bg1"/>
              </a:solidFill>
              <a:latin typeface="+mj-lt"/>
            </a:rPr>
            <a:t>Consider hiring resources with migration expertise.</a:t>
          </a:r>
        </a:p>
      </dgm:t>
    </dgm:pt>
    <dgm:pt modelId="{9022A85E-F50A-4F53-A573-6727E5C0C0BA}" type="sibTrans" cxnId="{4C92071F-EA10-4AAB-8CB5-5C4CD4A9A7CE}">
      <dgm:prSet/>
      <dgm:spPr/>
      <dgm:t>
        <a:bodyPr/>
        <a:lstStyle/>
        <a:p>
          <a:endParaRPr lang="en-US" sz="1800">
            <a:latin typeface="+mj-lt"/>
          </a:endParaRPr>
        </a:p>
      </dgm:t>
    </dgm:pt>
    <dgm:pt modelId="{32BC4A9F-D3D8-4431-A775-64A7AABE46BC}" type="parTrans" cxnId="{4C92071F-EA10-4AAB-8CB5-5C4CD4A9A7CE}">
      <dgm:prSet/>
      <dgm:spPr/>
      <dgm:t>
        <a:bodyPr/>
        <a:lstStyle/>
        <a:p>
          <a:endParaRPr lang="en-US" sz="1800">
            <a:latin typeface="+mj-lt"/>
          </a:endParaRPr>
        </a:p>
      </dgm:t>
    </dgm:pt>
    <dgm:pt modelId="{2C131CD0-7F34-4D0E-8D53-2172C71B8025}">
      <dgm:prSet custT="1"/>
      <dgm:spPr/>
      <dgm:t>
        <a:bodyPr/>
        <a:lstStyle/>
        <a:p>
          <a:r>
            <a:rPr lang="en-US" sz="1600" b="0" i="0" u="none" kern="1200">
              <a:solidFill>
                <a:schemeClr val="bg1"/>
              </a:solidFill>
              <a:latin typeface="+mj-lt"/>
            </a:rPr>
            <a:t>Customized to your needs.</a:t>
          </a:r>
          <a:endParaRPr lang="en-US" sz="1600" kern="1200">
            <a:solidFill>
              <a:schemeClr val="bg1"/>
            </a:solidFill>
            <a:latin typeface="+mj-lt"/>
          </a:endParaRPr>
        </a:p>
      </dgm:t>
    </dgm:pt>
    <dgm:pt modelId="{2A6D9381-81D7-4400-BFF9-28017B203F19}" type="parTrans" cxnId="{65D6BD83-8C37-4BF6-BE13-619DCA364A78}">
      <dgm:prSet/>
      <dgm:spPr/>
      <dgm:t>
        <a:bodyPr/>
        <a:lstStyle/>
        <a:p>
          <a:endParaRPr lang="en-US"/>
        </a:p>
      </dgm:t>
    </dgm:pt>
    <dgm:pt modelId="{12C1DA9E-BD08-4991-9C82-34B6BDFD7F40}" type="sibTrans" cxnId="{65D6BD83-8C37-4BF6-BE13-619DCA364A78}">
      <dgm:prSet/>
      <dgm:spPr/>
      <dgm:t>
        <a:bodyPr/>
        <a:lstStyle/>
        <a:p>
          <a:endParaRPr lang="en-US"/>
        </a:p>
      </dgm:t>
    </dgm:pt>
    <dgm:pt modelId="{0A00ECF0-9EED-451D-9425-D24B4736B9D3}">
      <dgm:prSet custT="1"/>
      <dgm:spPr/>
      <dgm:t>
        <a:bodyPr/>
        <a:lstStyle/>
        <a:p>
          <a:r>
            <a:rPr lang="en-US" sz="1600" kern="1200">
              <a:solidFill>
                <a:schemeClr val="bg1"/>
              </a:solidFill>
              <a:latin typeface="+mj-lt"/>
            </a:rPr>
            <a:t>Contact your </a:t>
          </a:r>
          <a:r>
            <a:rPr lang="en-US" sz="1600" b="0" kern="1200">
              <a:solidFill>
                <a:schemeClr val="bg1"/>
              </a:solidFill>
              <a:latin typeface="+mj-lt"/>
            </a:rPr>
            <a:t>CSAM</a:t>
          </a:r>
          <a:r>
            <a:rPr lang="en-US" sz="1600" kern="1200">
              <a:solidFill>
                <a:schemeClr val="bg1"/>
              </a:solidFill>
              <a:latin typeface="+mj-lt"/>
            </a:rPr>
            <a:t> for more information.</a:t>
          </a:r>
        </a:p>
      </dgm:t>
    </dgm:pt>
    <dgm:pt modelId="{13CCCDB4-EDE2-4286-B2D1-6B1312DFF6F4}" type="parTrans" cxnId="{76FC9C49-0B1E-4E9B-A375-E1799D7FD2CE}">
      <dgm:prSet/>
      <dgm:spPr/>
      <dgm:t>
        <a:bodyPr/>
        <a:lstStyle/>
        <a:p>
          <a:endParaRPr lang="en-US"/>
        </a:p>
      </dgm:t>
    </dgm:pt>
    <dgm:pt modelId="{F365458D-6CE1-4E07-BC98-EA7AC05CB67C}" type="sibTrans" cxnId="{76FC9C49-0B1E-4E9B-A375-E1799D7FD2CE}">
      <dgm:prSet/>
      <dgm:spPr/>
      <dgm:t>
        <a:bodyPr/>
        <a:lstStyle/>
        <a:p>
          <a:endParaRPr lang="en-US"/>
        </a:p>
      </dgm:t>
    </dgm:pt>
    <dgm:pt modelId="{61BAF69D-F2D3-44A6-9E04-7BB5FF9F40AF}" type="pres">
      <dgm:prSet presAssocID="{EC9EFD08-C69D-4C8F-8439-95679172737A}" presName="Name0" presStyleCnt="0">
        <dgm:presLayoutVars>
          <dgm:dir/>
          <dgm:resizeHandles val="exact"/>
        </dgm:presLayoutVars>
      </dgm:prSet>
      <dgm:spPr/>
    </dgm:pt>
    <dgm:pt modelId="{1E9825CC-D856-4B49-8F56-F1CCCF888B7F}" type="pres">
      <dgm:prSet presAssocID="{015E1C4B-C2EE-4FE0-8236-3403EFB31FCE}" presName="node" presStyleLbl="node1" presStyleIdx="0" presStyleCnt="3">
        <dgm:presLayoutVars>
          <dgm:bulletEnabled val="1"/>
        </dgm:presLayoutVars>
      </dgm:prSet>
      <dgm:spPr/>
    </dgm:pt>
    <dgm:pt modelId="{BA46CA0C-1273-47F4-AA03-967C58143B53}" type="pres">
      <dgm:prSet presAssocID="{820BA007-DBCC-4CD0-A4A2-D6FFE592D396}" presName="sibTrans" presStyleCnt="0"/>
      <dgm:spPr/>
    </dgm:pt>
    <dgm:pt modelId="{272A7713-29AC-4D4D-A85E-6770B8BA35E6}" type="pres">
      <dgm:prSet presAssocID="{F84B1E81-72FE-4A93-9965-5DDEC747809A}" presName="node" presStyleLbl="node1" presStyleIdx="1" presStyleCnt="3">
        <dgm:presLayoutVars>
          <dgm:bulletEnabled val="1"/>
        </dgm:presLayoutVars>
      </dgm:prSet>
      <dgm:spPr/>
    </dgm:pt>
    <dgm:pt modelId="{B277427F-D122-49C4-BBD4-905F0033FEA2}" type="pres">
      <dgm:prSet presAssocID="{645EDC10-E0A5-47F7-95D7-2CAEC9D1D2B6}" presName="sibTrans" presStyleCnt="0"/>
      <dgm:spPr/>
    </dgm:pt>
    <dgm:pt modelId="{00F12D3E-4AFB-476D-A665-85642EFA72DD}" type="pres">
      <dgm:prSet presAssocID="{EDE43ED8-1BDE-4587-8E30-AFAE865E1428}" presName="node" presStyleLbl="node1" presStyleIdx="2" presStyleCnt="3">
        <dgm:presLayoutVars>
          <dgm:bulletEnabled val="1"/>
        </dgm:presLayoutVars>
      </dgm:prSet>
      <dgm:spPr/>
    </dgm:pt>
  </dgm:ptLst>
  <dgm:cxnLst>
    <dgm:cxn modelId="{992B3F01-416E-4843-A3E5-2080FF0974B6}" type="presOf" srcId="{F84B1E81-72FE-4A93-9965-5DDEC747809A}" destId="{272A7713-29AC-4D4D-A85E-6770B8BA35E6}" srcOrd="0" destOrd="0" presId="urn:microsoft.com/office/officeart/2005/8/layout/hList6"/>
    <dgm:cxn modelId="{D5427709-FDC8-4044-B8D6-39FEA09C227D}" type="presOf" srcId="{00F1EF6B-DFC2-4E79-8A1F-CCBE6BFFA4CA}" destId="{272A7713-29AC-4D4D-A85E-6770B8BA35E6}" srcOrd="0" destOrd="2" presId="urn:microsoft.com/office/officeart/2005/8/layout/hList6"/>
    <dgm:cxn modelId="{5C198D18-DCF3-43EA-B08D-822344C3D1C8}" type="presOf" srcId="{5D005F76-A68B-476B-94FA-F52F16CF71DD}" destId="{1E9825CC-D856-4B49-8F56-F1CCCF888B7F}" srcOrd="0" destOrd="2" presId="urn:microsoft.com/office/officeart/2005/8/layout/hList6"/>
    <dgm:cxn modelId="{7C2FD518-1230-4D6C-AEB5-AE7BCFAAB34C}" type="presOf" srcId="{1E398124-6669-4B52-93F4-99920B1AADE9}" destId="{272A7713-29AC-4D4D-A85E-6770B8BA35E6}" srcOrd="0" destOrd="1" presId="urn:microsoft.com/office/officeart/2005/8/layout/hList6"/>
    <dgm:cxn modelId="{4C92071F-EA10-4AAB-8CB5-5C4CD4A9A7CE}" srcId="{015E1C4B-C2EE-4FE0-8236-3403EFB31FCE}" destId="{5EF91C87-C42F-474B-AACA-9AA472729DCF}" srcOrd="2" destOrd="0" parTransId="{32BC4A9F-D3D8-4431-A775-64A7AABE46BC}" sibTransId="{9022A85E-F50A-4F53-A573-6727E5C0C0BA}"/>
    <dgm:cxn modelId="{68BAEB22-F44A-41D0-919F-B250DB0CD979}" srcId="{EDE43ED8-1BDE-4587-8E30-AFAE865E1428}" destId="{F83B66CE-379E-460E-BDC7-34884F0C9848}" srcOrd="0" destOrd="0" parTransId="{93985C69-4BE5-488C-8F2A-0E25E49DE2B6}" sibTransId="{0B62CD18-F2BF-4DEC-A683-D2E07D7B00FE}"/>
    <dgm:cxn modelId="{5CD84926-D92F-43F1-9C5C-6684F11E8C9B}" srcId="{F84B1E81-72FE-4A93-9965-5DDEC747809A}" destId="{1E398124-6669-4B52-93F4-99920B1AADE9}" srcOrd="0" destOrd="0" parTransId="{98E4011B-0C26-4FF1-8AD4-625962ADBA27}" sibTransId="{32A7EE6D-AE92-40AB-817A-2A863B08CEAF}"/>
    <dgm:cxn modelId="{A5D88735-7B44-43BC-8EF2-663564C623DA}" type="presOf" srcId="{F83B66CE-379E-460E-BDC7-34884F0C9848}" destId="{00F12D3E-4AFB-476D-A665-85642EFA72DD}" srcOrd="0" destOrd="1" presId="urn:microsoft.com/office/officeart/2005/8/layout/hList6"/>
    <dgm:cxn modelId="{F1B92C3C-EFCE-4FDF-853D-F36DB4A4D3FF}" type="presOf" srcId="{23F843AC-5DCD-4B50-9FE8-24AF968E75F1}" destId="{272A7713-29AC-4D4D-A85E-6770B8BA35E6}" srcOrd="0" destOrd="3" presId="urn:microsoft.com/office/officeart/2005/8/layout/hList6"/>
    <dgm:cxn modelId="{8A0ABD5C-945B-4831-AD6B-841103CAE9FB}" type="presOf" srcId="{607A6DAD-E4A0-42DB-8638-D17D9E51C1D7}" destId="{1E9825CC-D856-4B49-8F56-F1CCCF888B7F}" srcOrd="0" destOrd="4" presId="urn:microsoft.com/office/officeart/2005/8/layout/hList6"/>
    <dgm:cxn modelId="{CB3B8A61-53F5-42FF-BEE1-811C969E726F}" srcId="{EC9EFD08-C69D-4C8F-8439-95679172737A}" destId="{F84B1E81-72FE-4A93-9965-5DDEC747809A}" srcOrd="1" destOrd="0" parTransId="{C33D1994-2381-4BD0-9183-A8557CA2432A}" sibTransId="{645EDC10-E0A5-47F7-95D7-2CAEC9D1D2B6}"/>
    <dgm:cxn modelId="{7C11FE42-1F7B-4785-B321-3D9C21818498}" srcId="{015E1C4B-C2EE-4FE0-8236-3403EFB31FCE}" destId="{607A6DAD-E4A0-42DB-8638-D17D9E51C1D7}" srcOrd="3" destOrd="0" parTransId="{B02F4F65-EF97-41B8-9932-723902323669}" sibTransId="{1E44321C-87CF-47B3-ABE1-8AD474287625}"/>
    <dgm:cxn modelId="{1BA07049-1159-4F4D-A138-BB74938AEB2A}" srcId="{EDE43ED8-1BDE-4587-8E30-AFAE865E1428}" destId="{26CF4281-E261-42EA-BD45-98C1DB427208}" srcOrd="1" destOrd="0" parTransId="{328995D2-05E3-4B17-8748-256574955F7F}" sibTransId="{3913108E-6774-4EFA-ABF7-5A2BEA100E3E}"/>
    <dgm:cxn modelId="{76FC9C49-0B1E-4E9B-A375-E1799D7FD2CE}" srcId="{EDE43ED8-1BDE-4587-8E30-AFAE865E1428}" destId="{0A00ECF0-9EED-451D-9425-D24B4736B9D3}" srcOrd="3" destOrd="0" parTransId="{13CCCDB4-EDE2-4286-B2D1-6B1312DFF6F4}" sibTransId="{F365458D-6CE1-4E07-BC98-EA7AC05CB67C}"/>
    <dgm:cxn modelId="{D6FEF66F-13EA-49CA-95E7-01537F309C2E}" type="presOf" srcId="{015E1C4B-C2EE-4FE0-8236-3403EFB31FCE}" destId="{1E9825CC-D856-4B49-8F56-F1CCCF888B7F}" srcOrd="0" destOrd="0" presId="urn:microsoft.com/office/officeart/2005/8/layout/hList6"/>
    <dgm:cxn modelId="{D5201E75-4681-4EE2-BB4F-E4425C7BBDFF}" srcId="{015E1C4B-C2EE-4FE0-8236-3403EFB31FCE}" destId="{5D005F76-A68B-476B-94FA-F52F16CF71DD}" srcOrd="1" destOrd="0" parTransId="{5E0AE52A-8F0D-4D11-BB2E-02C28B421E1F}" sibTransId="{06DC9725-34D3-49D4-A699-D759AF9A7DE1}"/>
    <dgm:cxn modelId="{2F95C457-2D5F-4F6B-AEC8-4CA6A1B16B11}" srcId="{F84B1E81-72FE-4A93-9965-5DDEC747809A}" destId="{D6CAF6A2-2001-4F10-87CA-D72BF4731F52}" srcOrd="3" destOrd="0" parTransId="{81E6F678-3545-43A1-941E-1A2A8B8C1BE7}" sibTransId="{97EA7312-612F-47D5-92FF-75329E458015}"/>
    <dgm:cxn modelId="{9735397B-024D-4FAA-B724-58484673DD1B}" type="presOf" srcId="{0A00ECF0-9EED-451D-9425-D24B4736B9D3}" destId="{00F12D3E-4AFB-476D-A665-85642EFA72DD}" srcOrd="0" destOrd="4" presId="urn:microsoft.com/office/officeart/2005/8/layout/hList6"/>
    <dgm:cxn modelId="{65D6BD83-8C37-4BF6-BE13-619DCA364A78}" srcId="{EDE43ED8-1BDE-4587-8E30-AFAE865E1428}" destId="{2C131CD0-7F34-4D0E-8D53-2172C71B8025}" srcOrd="2" destOrd="0" parTransId="{2A6D9381-81D7-4400-BFF9-28017B203F19}" sibTransId="{12C1DA9E-BD08-4991-9C82-34B6BDFD7F40}"/>
    <dgm:cxn modelId="{070B1E86-D388-46D2-9DD8-207F6BC4F39F}" type="presOf" srcId="{EC9EFD08-C69D-4C8F-8439-95679172737A}" destId="{61BAF69D-F2D3-44A6-9E04-7BB5FF9F40AF}" srcOrd="0" destOrd="0" presId="urn:microsoft.com/office/officeart/2005/8/layout/hList6"/>
    <dgm:cxn modelId="{8A1B1991-CC3B-480B-AC24-B242854C4DB8}" srcId="{EC9EFD08-C69D-4C8F-8439-95679172737A}" destId="{015E1C4B-C2EE-4FE0-8236-3403EFB31FCE}" srcOrd="0" destOrd="0" parTransId="{DB987DDB-DA12-4DDA-B946-A59669EB2510}" sibTransId="{820BA007-DBCC-4CD0-A4A2-D6FFE592D396}"/>
    <dgm:cxn modelId="{F85D8893-3F32-4290-9C54-605BE953D148}" srcId="{F84B1E81-72FE-4A93-9965-5DDEC747809A}" destId="{00F1EF6B-DFC2-4E79-8A1F-CCBE6BFFA4CA}" srcOrd="1" destOrd="0" parTransId="{8248C6D5-410E-4876-AFB9-BB3D998F1652}" sibTransId="{27A94966-0E22-4A1C-85DB-C21BF750DF12}"/>
    <dgm:cxn modelId="{06702E9C-FA97-4F30-A1D0-6448A7AD2A6C}" type="presOf" srcId="{F14F8F72-2A44-40EC-88C6-84D05A5155FF}" destId="{1E9825CC-D856-4B49-8F56-F1CCCF888B7F}" srcOrd="0" destOrd="1" presId="urn:microsoft.com/office/officeart/2005/8/layout/hList6"/>
    <dgm:cxn modelId="{5C1835A6-26C9-49AF-B0FF-C3932CD525F7}" type="presOf" srcId="{D6CAF6A2-2001-4F10-87CA-D72BF4731F52}" destId="{272A7713-29AC-4D4D-A85E-6770B8BA35E6}" srcOrd="0" destOrd="4" presId="urn:microsoft.com/office/officeart/2005/8/layout/hList6"/>
    <dgm:cxn modelId="{7C7AD0B2-D89E-46CA-98F5-22A8959F83AA}" type="presOf" srcId="{6D663475-4FAB-46F7-A30D-4CEDA23B75D8}" destId="{272A7713-29AC-4D4D-A85E-6770B8BA35E6}" srcOrd="0" destOrd="5" presId="urn:microsoft.com/office/officeart/2005/8/layout/hList6"/>
    <dgm:cxn modelId="{D67742BE-1408-4336-9611-3C17A7F6E0D2}" srcId="{F84B1E81-72FE-4A93-9965-5DDEC747809A}" destId="{6D663475-4FAB-46F7-A30D-4CEDA23B75D8}" srcOrd="4" destOrd="0" parTransId="{D58EA7FE-4E50-4103-8760-F6736A66D441}" sibTransId="{E7ED78CF-9B51-4D3C-AF7A-7ABBB5D6DD41}"/>
    <dgm:cxn modelId="{628AF6C0-EAD4-414B-A4CC-5FC4E3565D1E}" srcId="{015E1C4B-C2EE-4FE0-8236-3403EFB31FCE}" destId="{F14F8F72-2A44-40EC-88C6-84D05A5155FF}" srcOrd="0" destOrd="0" parTransId="{26355E7A-03D8-40F2-A06E-6344B9BC3E71}" sibTransId="{CD926D82-5446-48A6-A424-AE448AC1C707}"/>
    <dgm:cxn modelId="{A3C5FBC1-D138-4A5E-986F-645EABD93E04}" srcId="{EDE43ED8-1BDE-4587-8E30-AFAE865E1428}" destId="{C5ABDDBB-8C42-449C-BE57-395796E25E79}" srcOrd="4" destOrd="0" parTransId="{438DCC61-AC31-4EF5-9B3C-79A1EFA6BA90}" sibTransId="{763C751E-5CC3-4171-9AAC-10ABB262B1D1}"/>
    <dgm:cxn modelId="{E0A534C8-535A-4B4B-9E08-30C4E27A9CFC}" srcId="{EC9EFD08-C69D-4C8F-8439-95679172737A}" destId="{EDE43ED8-1BDE-4587-8E30-AFAE865E1428}" srcOrd="2" destOrd="0" parTransId="{26E52DFA-B5CB-438E-BD5D-FAF6017498C6}" sibTransId="{2D20D276-D6B0-4540-8CD0-7B7AC5B804FA}"/>
    <dgm:cxn modelId="{6457EBCD-DD6A-4E85-9A21-5C120356143E}" type="presOf" srcId="{5EF91C87-C42F-474B-AACA-9AA472729DCF}" destId="{1E9825CC-D856-4B49-8F56-F1CCCF888B7F}" srcOrd="0" destOrd="3" presId="urn:microsoft.com/office/officeart/2005/8/layout/hList6"/>
    <dgm:cxn modelId="{B0E2C3CE-7130-4C58-8EA5-70E03D816713}" srcId="{F84B1E81-72FE-4A93-9965-5DDEC747809A}" destId="{23F843AC-5DCD-4B50-9FE8-24AF968E75F1}" srcOrd="2" destOrd="0" parTransId="{3E1DF31E-30AF-411B-9969-FF14B3E0DE24}" sibTransId="{7AA152EF-8CAB-4E2C-9C97-80CE8112F53E}"/>
    <dgm:cxn modelId="{7CE114D3-5DC5-4D57-8FFB-E6E9AC08D3ED}" type="presOf" srcId="{C5ABDDBB-8C42-449C-BE57-395796E25E79}" destId="{00F12D3E-4AFB-476D-A665-85642EFA72DD}" srcOrd="0" destOrd="5" presId="urn:microsoft.com/office/officeart/2005/8/layout/hList6"/>
    <dgm:cxn modelId="{A9C3DBDC-0013-4438-8B4D-809604384B35}" type="presOf" srcId="{EDE43ED8-1BDE-4587-8E30-AFAE865E1428}" destId="{00F12D3E-4AFB-476D-A665-85642EFA72DD}" srcOrd="0" destOrd="0" presId="urn:microsoft.com/office/officeart/2005/8/layout/hList6"/>
    <dgm:cxn modelId="{AFFB12F3-AA0F-4802-AE1A-C72042446D7A}" type="presOf" srcId="{26CF4281-E261-42EA-BD45-98C1DB427208}" destId="{00F12D3E-4AFB-476D-A665-85642EFA72DD}" srcOrd="0" destOrd="2" presId="urn:microsoft.com/office/officeart/2005/8/layout/hList6"/>
    <dgm:cxn modelId="{F4544BF6-92B6-4301-94B9-8CF44A9B82F3}" type="presOf" srcId="{2C131CD0-7F34-4D0E-8D53-2172C71B8025}" destId="{00F12D3E-4AFB-476D-A665-85642EFA72DD}" srcOrd="0" destOrd="3" presId="urn:microsoft.com/office/officeart/2005/8/layout/hList6"/>
    <dgm:cxn modelId="{8790AA1A-5866-4332-9B80-541A593236DE}" type="presParOf" srcId="{61BAF69D-F2D3-44A6-9E04-7BB5FF9F40AF}" destId="{1E9825CC-D856-4B49-8F56-F1CCCF888B7F}" srcOrd="0" destOrd="0" presId="urn:microsoft.com/office/officeart/2005/8/layout/hList6"/>
    <dgm:cxn modelId="{8A49D944-8494-4AD1-8916-28450130DE7A}" type="presParOf" srcId="{61BAF69D-F2D3-44A6-9E04-7BB5FF9F40AF}" destId="{BA46CA0C-1273-47F4-AA03-967C58143B53}" srcOrd="1" destOrd="0" presId="urn:microsoft.com/office/officeart/2005/8/layout/hList6"/>
    <dgm:cxn modelId="{168B2D1B-541E-4FB4-857A-2B5F35ABD4E4}" type="presParOf" srcId="{61BAF69D-F2D3-44A6-9E04-7BB5FF9F40AF}" destId="{272A7713-29AC-4D4D-A85E-6770B8BA35E6}" srcOrd="2" destOrd="0" presId="urn:microsoft.com/office/officeart/2005/8/layout/hList6"/>
    <dgm:cxn modelId="{3F14F57F-CBBF-4551-8B13-502C1F4BA0EB}" type="presParOf" srcId="{61BAF69D-F2D3-44A6-9E04-7BB5FF9F40AF}" destId="{B277427F-D122-49C4-BBD4-905F0033FEA2}" srcOrd="3" destOrd="0" presId="urn:microsoft.com/office/officeart/2005/8/layout/hList6"/>
    <dgm:cxn modelId="{110B3103-EC2B-4CCE-8FCD-27A8F2B1C90A}" type="presParOf" srcId="{61BAF69D-F2D3-44A6-9E04-7BB5FF9F40AF}" destId="{00F12D3E-4AFB-476D-A665-85642EFA72D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395985-A67A-48EA-A9ED-AB62336CD902}"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C8FF69E3-9CBD-4046-8A38-15341E847278}">
      <dgm:prSet custT="1"/>
      <dgm:spPr/>
      <dgm:t>
        <a:bodyPr/>
        <a:lstStyle/>
        <a:p>
          <a:r>
            <a:rPr lang="en-US" sz="1800"/>
            <a:t>Perform the migration during off peak hours based on location of the tenant</a:t>
          </a:r>
        </a:p>
      </dgm:t>
    </dgm:pt>
    <dgm:pt modelId="{F255A291-6917-4FD2-B05C-186FF5108572}" type="parTrans" cxnId="{E20A60D8-5B4A-48B1-935F-25F38DB803E8}">
      <dgm:prSet/>
      <dgm:spPr/>
      <dgm:t>
        <a:bodyPr/>
        <a:lstStyle/>
        <a:p>
          <a:endParaRPr lang="en-US" sz="1200"/>
        </a:p>
      </dgm:t>
    </dgm:pt>
    <dgm:pt modelId="{02EC8F1E-C600-46A3-9A56-8A2E27242DE0}" type="sibTrans" cxnId="{E20A60D8-5B4A-48B1-935F-25F38DB803E8}">
      <dgm:prSet/>
      <dgm:spPr/>
      <dgm:t>
        <a:bodyPr/>
        <a:lstStyle/>
        <a:p>
          <a:endParaRPr lang="en-US" sz="1200"/>
        </a:p>
      </dgm:t>
    </dgm:pt>
    <dgm:pt modelId="{78EEA372-F66B-4CA7-86B7-4C561E529AED}">
      <dgm:prSet custT="1"/>
      <dgm:spPr/>
      <dgm:t>
        <a:bodyPr/>
        <a:lstStyle/>
        <a:p>
          <a:r>
            <a:rPr lang="en-US" sz="1800"/>
            <a:t>Use multiple migration computers</a:t>
          </a:r>
        </a:p>
      </dgm:t>
    </dgm:pt>
    <dgm:pt modelId="{816DA9A7-AC8B-48F3-A835-53343F2346B1}" type="parTrans" cxnId="{96638838-C5A5-43AE-9356-BCBCE72E0376}">
      <dgm:prSet/>
      <dgm:spPr/>
      <dgm:t>
        <a:bodyPr/>
        <a:lstStyle/>
        <a:p>
          <a:endParaRPr lang="en-US" sz="1200"/>
        </a:p>
      </dgm:t>
    </dgm:pt>
    <dgm:pt modelId="{49614825-30E2-431D-8704-17DC5473B286}" type="sibTrans" cxnId="{96638838-C5A5-43AE-9356-BCBCE72E0376}">
      <dgm:prSet/>
      <dgm:spPr/>
      <dgm:t>
        <a:bodyPr/>
        <a:lstStyle/>
        <a:p>
          <a:endParaRPr lang="en-US" sz="1200"/>
        </a:p>
      </dgm:t>
    </dgm:pt>
    <dgm:pt modelId="{82D1F835-27AE-4A98-ACDD-4B44AD3D60B6}">
      <dgm:prSet custT="1"/>
      <dgm:spPr/>
      <dgm:t>
        <a:bodyPr/>
        <a:lstStyle/>
        <a:p>
          <a:r>
            <a:rPr lang="en-US" sz="1800"/>
            <a:t>Use recommended hardware specs on the migration computers</a:t>
          </a:r>
        </a:p>
      </dgm:t>
    </dgm:pt>
    <dgm:pt modelId="{C5F07BD7-0E04-48B0-84D9-10AEA3DD716D}" type="parTrans" cxnId="{9E732ABA-E547-41AE-97CE-EB10AB3748F0}">
      <dgm:prSet/>
      <dgm:spPr/>
      <dgm:t>
        <a:bodyPr/>
        <a:lstStyle/>
        <a:p>
          <a:endParaRPr lang="en-US" sz="1200"/>
        </a:p>
      </dgm:t>
    </dgm:pt>
    <dgm:pt modelId="{D0307FDD-EC8B-4733-8A31-C2CA569848DE}" type="sibTrans" cxnId="{9E732ABA-E547-41AE-97CE-EB10AB3748F0}">
      <dgm:prSet/>
      <dgm:spPr/>
      <dgm:t>
        <a:bodyPr/>
        <a:lstStyle/>
        <a:p>
          <a:endParaRPr lang="en-US" sz="1200"/>
        </a:p>
      </dgm:t>
    </dgm:pt>
    <dgm:pt modelId="{0AD4A1A5-9B46-4097-A3F1-65EA6E640513}">
      <dgm:prSet custT="1"/>
      <dgm:spPr/>
      <dgm:t>
        <a:bodyPr/>
        <a:lstStyle/>
        <a:p>
          <a:r>
            <a:rPr lang="en-US" sz="1800"/>
            <a:t>Use the Migration API, not CSOM</a:t>
          </a:r>
        </a:p>
      </dgm:t>
    </dgm:pt>
    <dgm:pt modelId="{97FA52E5-07B2-47B2-89A1-3E4E942B4F37}" type="parTrans" cxnId="{0F2BD89B-BFF0-458E-9B1F-D45DE04A5613}">
      <dgm:prSet/>
      <dgm:spPr/>
      <dgm:t>
        <a:bodyPr/>
        <a:lstStyle/>
        <a:p>
          <a:endParaRPr lang="en-US" sz="1200"/>
        </a:p>
      </dgm:t>
    </dgm:pt>
    <dgm:pt modelId="{EA67190F-49AB-4674-8C6B-A1CFDD132DA0}" type="sibTrans" cxnId="{0F2BD89B-BFF0-458E-9B1F-D45DE04A5613}">
      <dgm:prSet/>
      <dgm:spPr/>
      <dgm:t>
        <a:bodyPr/>
        <a:lstStyle/>
        <a:p>
          <a:endParaRPr lang="en-US" sz="1200"/>
        </a:p>
      </dgm:t>
    </dgm:pt>
    <dgm:pt modelId="{97CCF056-3054-4AE5-A659-DC5D5D9C7A80}">
      <dgm:prSet custT="1"/>
      <dgm:spPr/>
      <dgm:t>
        <a:bodyPr/>
        <a:lstStyle/>
        <a:p>
          <a:r>
            <a:rPr lang="en-US" sz="1800"/>
            <a:t>Use App-based Authentication. </a:t>
          </a:r>
        </a:p>
      </dgm:t>
    </dgm:pt>
    <dgm:pt modelId="{43DCAFED-92F4-4D3F-9261-B0C93CC2AD11}" type="parTrans" cxnId="{4A2D354E-2257-4B66-84D9-8CA3A98A828D}">
      <dgm:prSet/>
      <dgm:spPr/>
      <dgm:t>
        <a:bodyPr/>
        <a:lstStyle/>
        <a:p>
          <a:endParaRPr lang="en-US" sz="1200"/>
        </a:p>
      </dgm:t>
    </dgm:pt>
    <dgm:pt modelId="{D15AD3B5-02E8-4739-8531-4F0BAD076623}" type="sibTrans" cxnId="{4A2D354E-2257-4B66-84D9-8CA3A98A828D}">
      <dgm:prSet/>
      <dgm:spPr/>
      <dgm:t>
        <a:bodyPr/>
        <a:lstStyle/>
        <a:p>
          <a:endParaRPr lang="en-US" sz="1200"/>
        </a:p>
      </dgm:t>
    </dgm:pt>
    <dgm:pt modelId="{DE3735E9-62C0-4234-9191-45A49CB78138}">
      <dgm:prSet custT="1"/>
      <dgm:spPr/>
      <dgm:t>
        <a:bodyPr/>
        <a:lstStyle/>
        <a:p>
          <a:r>
            <a:rPr lang="en-US" sz="1800"/>
            <a:t>Run migration tasks in parallel</a:t>
          </a:r>
        </a:p>
      </dgm:t>
    </dgm:pt>
    <dgm:pt modelId="{79A3A401-93AA-4E8A-8A06-203BB3A57906}" type="parTrans" cxnId="{85082F9E-5007-493B-B112-EC311C761334}">
      <dgm:prSet/>
      <dgm:spPr/>
      <dgm:t>
        <a:bodyPr/>
        <a:lstStyle/>
        <a:p>
          <a:endParaRPr lang="en-US" sz="1200"/>
        </a:p>
      </dgm:t>
    </dgm:pt>
    <dgm:pt modelId="{7F463FCB-A42F-4D33-9ACD-0954A0763C0C}" type="sibTrans" cxnId="{85082F9E-5007-493B-B112-EC311C761334}">
      <dgm:prSet/>
      <dgm:spPr/>
      <dgm:t>
        <a:bodyPr/>
        <a:lstStyle/>
        <a:p>
          <a:endParaRPr lang="en-US" sz="1200"/>
        </a:p>
      </dgm:t>
    </dgm:pt>
    <dgm:pt modelId="{8904BAB9-11C1-4270-94AF-DA6BFBE6BBA9}" type="pres">
      <dgm:prSet presAssocID="{40395985-A67A-48EA-A9ED-AB62336CD902}" presName="Name0" presStyleCnt="0">
        <dgm:presLayoutVars>
          <dgm:dir/>
          <dgm:resizeHandles val="exact"/>
        </dgm:presLayoutVars>
      </dgm:prSet>
      <dgm:spPr/>
    </dgm:pt>
    <dgm:pt modelId="{04125180-7EBD-4625-AA03-D5D6647C7407}" type="pres">
      <dgm:prSet presAssocID="{C8FF69E3-9CBD-4046-8A38-15341E847278}" presName="node" presStyleLbl="node1" presStyleIdx="0" presStyleCnt="6">
        <dgm:presLayoutVars>
          <dgm:bulletEnabled val="1"/>
        </dgm:presLayoutVars>
      </dgm:prSet>
      <dgm:spPr/>
    </dgm:pt>
    <dgm:pt modelId="{BA27254B-9A2E-4828-83D0-F5F25BDAB6EA}" type="pres">
      <dgm:prSet presAssocID="{02EC8F1E-C600-46A3-9A56-8A2E27242DE0}" presName="sibTrans" presStyleCnt="0"/>
      <dgm:spPr/>
    </dgm:pt>
    <dgm:pt modelId="{9CD8B5A1-E520-4EA9-9AE4-65AC191E3FF5}" type="pres">
      <dgm:prSet presAssocID="{78EEA372-F66B-4CA7-86B7-4C561E529AED}" presName="node" presStyleLbl="node1" presStyleIdx="1" presStyleCnt="6">
        <dgm:presLayoutVars>
          <dgm:bulletEnabled val="1"/>
        </dgm:presLayoutVars>
      </dgm:prSet>
      <dgm:spPr/>
    </dgm:pt>
    <dgm:pt modelId="{C31074A9-A6F7-4B45-B2F4-2F13A03F4F2C}" type="pres">
      <dgm:prSet presAssocID="{49614825-30E2-431D-8704-17DC5473B286}" presName="sibTrans" presStyleCnt="0"/>
      <dgm:spPr/>
    </dgm:pt>
    <dgm:pt modelId="{47BE325C-8B2E-4288-AF32-89788966F383}" type="pres">
      <dgm:prSet presAssocID="{82D1F835-27AE-4A98-ACDD-4B44AD3D60B6}" presName="node" presStyleLbl="node1" presStyleIdx="2" presStyleCnt="6">
        <dgm:presLayoutVars>
          <dgm:bulletEnabled val="1"/>
        </dgm:presLayoutVars>
      </dgm:prSet>
      <dgm:spPr/>
    </dgm:pt>
    <dgm:pt modelId="{6A94ED7A-5482-4836-B786-A9BE9F499B0C}" type="pres">
      <dgm:prSet presAssocID="{D0307FDD-EC8B-4733-8A31-C2CA569848DE}" presName="sibTrans" presStyleCnt="0"/>
      <dgm:spPr/>
    </dgm:pt>
    <dgm:pt modelId="{8F2FD10B-64A0-45A0-8196-952FED6B3A1F}" type="pres">
      <dgm:prSet presAssocID="{0AD4A1A5-9B46-4097-A3F1-65EA6E640513}" presName="node" presStyleLbl="node1" presStyleIdx="3" presStyleCnt="6">
        <dgm:presLayoutVars>
          <dgm:bulletEnabled val="1"/>
        </dgm:presLayoutVars>
      </dgm:prSet>
      <dgm:spPr/>
    </dgm:pt>
    <dgm:pt modelId="{741F0FF8-150E-4777-ACFC-988EF83425AD}" type="pres">
      <dgm:prSet presAssocID="{EA67190F-49AB-4674-8C6B-A1CFDD132DA0}" presName="sibTrans" presStyleCnt="0"/>
      <dgm:spPr/>
    </dgm:pt>
    <dgm:pt modelId="{B40707AC-DACA-491D-B454-408685499D37}" type="pres">
      <dgm:prSet presAssocID="{97CCF056-3054-4AE5-A659-DC5D5D9C7A80}" presName="node" presStyleLbl="node1" presStyleIdx="4" presStyleCnt="6">
        <dgm:presLayoutVars>
          <dgm:bulletEnabled val="1"/>
        </dgm:presLayoutVars>
      </dgm:prSet>
      <dgm:spPr/>
    </dgm:pt>
    <dgm:pt modelId="{44729514-8871-4043-B66C-458F946D4F6B}" type="pres">
      <dgm:prSet presAssocID="{D15AD3B5-02E8-4739-8531-4F0BAD076623}" presName="sibTrans" presStyleCnt="0"/>
      <dgm:spPr/>
    </dgm:pt>
    <dgm:pt modelId="{1E935675-8894-424E-88E5-28229A45A828}" type="pres">
      <dgm:prSet presAssocID="{DE3735E9-62C0-4234-9191-45A49CB78138}" presName="node" presStyleLbl="node1" presStyleIdx="5" presStyleCnt="6">
        <dgm:presLayoutVars>
          <dgm:bulletEnabled val="1"/>
        </dgm:presLayoutVars>
      </dgm:prSet>
      <dgm:spPr/>
    </dgm:pt>
  </dgm:ptLst>
  <dgm:cxnLst>
    <dgm:cxn modelId="{96638838-C5A5-43AE-9356-BCBCE72E0376}" srcId="{40395985-A67A-48EA-A9ED-AB62336CD902}" destId="{78EEA372-F66B-4CA7-86B7-4C561E529AED}" srcOrd="1" destOrd="0" parTransId="{816DA9A7-AC8B-48F3-A835-53343F2346B1}" sibTransId="{49614825-30E2-431D-8704-17DC5473B286}"/>
    <dgm:cxn modelId="{A3A4CD65-39EE-4FDB-9004-AC2DE1B86F9C}" type="presOf" srcId="{97CCF056-3054-4AE5-A659-DC5D5D9C7A80}" destId="{B40707AC-DACA-491D-B454-408685499D37}" srcOrd="0" destOrd="0" presId="urn:microsoft.com/office/officeart/2005/8/layout/hList6"/>
    <dgm:cxn modelId="{4A2D354E-2257-4B66-84D9-8CA3A98A828D}" srcId="{40395985-A67A-48EA-A9ED-AB62336CD902}" destId="{97CCF056-3054-4AE5-A659-DC5D5D9C7A80}" srcOrd="4" destOrd="0" parTransId="{43DCAFED-92F4-4D3F-9261-B0C93CC2AD11}" sibTransId="{D15AD3B5-02E8-4739-8531-4F0BAD076623}"/>
    <dgm:cxn modelId="{7ACDC36E-3523-4FA8-99C1-30E2F97E7FD2}" type="presOf" srcId="{C8FF69E3-9CBD-4046-8A38-15341E847278}" destId="{04125180-7EBD-4625-AA03-D5D6647C7407}" srcOrd="0" destOrd="0" presId="urn:microsoft.com/office/officeart/2005/8/layout/hList6"/>
    <dgm:cxn modelId="{E4CF1F73-FABC-4276-85EC-ED869F7FB888}" type="presOf" srcId="{40395985-A67A-48EA-A9ED-AB62336CD902}" destId="{8904BAB9-11C1-4270-94AF-DA6BFBE6BBA9}" srcOrd="0" destOrd="0" presId="urn:microsoft.com/office/officeart/2005/8/layout/hList6"/>
    <dgm:cxn modelId="{0F2BD89B-BFF0-458E-9B1F-D45DE04A5613}" srcId="{40395985-A67A-48EA-A9ED-AB62336CD902}" destId="{0AD4A1A5-9B46-4097-A3F1-65EA6E640513}" srcOrd="3" destOrd="0" parTransId="{97FA52E5-07B2-47B2-89A1-3E4E942B4F37}" sibTransId="{EA67190F-49AB-4674-8C6B-A1CFDD132DA0}"/>
    <dgm:cxn modelId="{85082F9E-5007-493B-B112-EC311C761334}" srcId="{40395985-A67A-48EA-A9ED-AB62336CD902}" destId="{DE3735E9-62C0-4234-9191-45A49CB78138}" srcOrd="5" destOrd="0" parTransId="{79A3A401-93AA-4E8A-8A06-203BB3A57906}" sibTransId="{7F463FCB-A42F-4D33-9ACD-0954A0763C0C}"/>
    <dgm:cxn modelId="{163A9DA8-42A2-48B0-A915-288DBD3082B7}" type="presOf" srcId="{78EEA372-F66B-4CA7-86B7-4C561E529AED}" destId="{9CD8B5A1-E520-4EA9-9AE4-65AC191E3FF5}" srcOrd="0" destOrd="0" presId="urn:microsoft.com/office/officeart/2005/8/layout/hList6"/>
    <dgm:cxn modelId="{5EA0E0B0-F716-47FB-B0BD-EBB76F2A30A2}" type="presOf" srcId="{0AD4A1A5-9B46-4097-A3F1-65EA6E640513}" destId="{8F2FD10B-64A0-45A0-8196-952FED6B3A1F}" srcOrd="0" destOrd="0" presId="urn:microsoft.com/office/officeart/2005/8/layout/hList6"/>
    <dgm:cxn modelId="{9E5F9DB6-BCB8-47A8-AB4E-19AAABDC12F4}" type="presOf" srcId="{82D1F835-27AE-4A98-ACDD-4B44AD3D60B6}" destId="{47BE325C-8B2E-4288-AF32-89788966F383}" srcOrd="0" destOrd="0" presId="urn:microsoft.com/office/officeart/2005/8/layout/hList6"/>
    <dgm:cxn modelId="{9E732ABA-E547-41AE-97CE-EB10AB3748F0}" srcId="{40395985-A67A-48EA-A9ED-AB62336CD902}" destId="{82D1F835-27AE-4A98-ACDD-4B44AD3D60B6}" srcOrd="2" destOrd="0" parTransId="{C5F07BD7-0E04-48B0-84D9-10AEA3DD716D}" sibTransId="{D0307FDD-EC8B-4733-8A31-C2CA569848DE}"/>
    <dgm:cxn modelId="{B3CC93C2-C951-4C27-A375-847C4757CEDA}" type="presOf" srcId="{DE3735E9-62C0-4234-9191-45A49CB78138}" destId="{1E935675-8894-424E-88E5-28229A45A828}" srcOrd="0" destOrd="0" presId="urn:microsoft.com/office/officeart/2005/8/layout/hList6"/>
    <dgm:cxn modelId="{E20A60D8-5B4A-48B1-935F-25F38DB803E8}" srcId="{40395985-A67A-48EA-A9ED-AB62336CD902}" destId="{C8FF69E3-9CBD-4046-8A38-15341E847278}" srcOrd="0" destOrd="0" parTransId="{F255A291-6917-4FD2-B05C-186FF5108572}" sibTransId="{02EC8F1E-C600-46A3-9A56-8A2E27242DE0}"/>
    <dgm:cxn modelId="{21F4FF8C-922B-4EF9-891E-F0FE722F66BD}" type="presParOf" srcId="{8904BAB9-11C1-4270-94AF-DA6BFBE6BBA9}" destId="{04125180-7EBD-4625-AA03-D5D6647C7407}" srcOrd="0" destOrd="0" presId="urn:microsoft.com/office/officeart/2005/8/layout/hList6"/>
    <dgm:cxn modelId="{DBDD35D1-404E-4CC7-A387-D87C5FCD5B11}" type="presParOf" srcId="{8904BAB9-11C1-4270-94AF-DA6BFBE6BBA9}" destId="{BA27254B-9A2E-4828-83D0-F5F25BDAB6EA}" srcOrd="1" destOrd="0" presId="urn:microsoft.com/office/officeart/2005/8/layout/hList6"/>
    <dgm:cxn modelId="{2E308885-E8D5-4AAC-A7E6-30E28B9B4054}" type="presParOf" srcId="{8904BAB9-11C1-4270-94AF-DA6BFBE6BBA9}" destId="{9CD8B5A1-E520-4EA9-9AE4-65AC191E3FF5}" srcOrd="2" destOrd="0" presId="urn:microsoft.com/office/officeart/2005/8/layout/hList6"/>
    <dgm:cxn modelId="{5E66FEC9-5050-43C5-8C48-1B8300100C52}" type="presParOf" srcId="{8904BAB9-11C1-4270-94AF-DA6BFBE6BBA9}" destId="{C31074A9-A6F7-4B45-B2F4-2F13A03F4F2C}" srcOrd="3" destOrd="0" presId="urn:microsoft.com/office/officeart/2005/8/layout/hList6"/>
    <dgm:cxn modelId="{3227AF81-AC6E-4C2D-B633-C39FF2860947}" type="presParOf" srcId="{8904BAB9-11C1-4270-94AF-DA6BFBE6BBA9}" destId="{47BE325C-8B2E-4288-AF32-89788966F383}" srcOrd="4" destOrd="0" presId="urn:microsoft.com/office/officeart/2005/8/layout/hList6"/>
    <dgm:cxn modelId="{9989ED1A-0C52-403F-A9E5-D6BD753B768A}" type="presParOf" srcId="{8904BAB9-11C1-4270-94AF-DA6BFBE6BBA9}" destId="{6A94ED7A-5482-4836-B786-A9BE9F499B0C}" srcOrd="5" destOrd="0" presId="urn:microsoft.com/office/officeart/2005/8/layout/hList6"/>
    <dgm:cxn modelId="{7CD63BE8-82BE-4F07-9081-53C4664BCB21}" type="presParOf" srcId="{8904BAB9-11C1-4270-94AF-DA6BFBE6BBA9}" destId="{8F2FD10B-64A0-45A0-8196-952FED6B3A1F}" srcOrd="6" destOrd="0" presId="urn:microsoft.com/office/officeart/2005/8/layout/hList6"/>
    <dgm:cxn modelId="{EEDCBFB8-60C1-489B-BC03-01C60BA64EF5}" type="presParOf" srcId="{8904BAB9-11C1-4270-94AF-DA6BFBE6BBA9}" destId="{741F0FF8-150E-4777-ACFC-988EF83425AD}" srcOrd="7" destOrd="0" presId="urn:microsoft.com/office/officeart/2005/8/layout/hList6"/>
    <dgm:cxn modelId="{512538A1-2D30-4889-9D17-02E7A352F310}" type="presParOf" srcId="{8904BAB9-11C1-4270-94AF-DA6BFBE6BBA9}" destId="{B40707AC-DACA-491D-B454-408685499D37}" srcOrd="8" destOrd="0" presId="urn:microsoft.com/office/officeart/2005/8/layout/hList6"/>
    <dgm:cxn modelId="{8EE40EE5-5CE0-41DA-8B04-CD700AFEB860}" type="presParOf" srcId="{8904BAB9-11C1-4270-94AF-DA6BFBE6BBA9}" destId="{44729514-8871-4043-B66C-458F946D4F6B}" srcOrd="9" destOrd="0" presId="urn:microsoft.com/office/officeart/2005/8/layout/hList6"/>
    <dgm:cxn modelId="{AE96F3F6-9EF7-4C42-98BD-A8EBA344CF1C}" type="presParOf" srcId="{8904BAB9-11C1-4270-94AF-DA6BFBE6BBA9}" destId="{1E935675-8894-424E-88E5-28229A45A828}"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100133-A192-4E5E-B899-4A0422389D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A72F25E-AFB3-4ED8-B4D7-D54C607E3B73}">
      <dgm:prSet custT="1"/>
      <dgm:spPr/>
      <dgm:t>
        <a:bodyPr/>
        <a:lstStyle/>
        <a:p>
          <a:pPr algn="l"/>
          <a:endParaRPr lang="en-US" sz="2800">
            <a:solidFill>
              <a:schemeClr val="tx1">
                <a:lumMod val="75000"/>
              </a:schemeClr>
            </a:solidFill>
            <a:latin typeface="+mj-lt"/>
          </a:endParaRPr>
        </a:p>
      </dgm:t>
    </dgm:pt>
    <dgm:pt modelId="{EE1A0FEA-734F-4E3D-A79F-B94EC8C33685}" type="parTrans" cxnId="{154C7221-10FE-4BEB-A2CF-5FA48B1EEB8E}">
      <dgm:prSet/>
      <dgm:spPr/>
      <dgm:t>
        <a:bodyPr/>
        <a:lstStyle/>
        <a:p>
          <a:endParaRPr lang="en-US"/>
        </a:p>
      </dgm:t>
    </dgm:pt>
    <dgm:pt modelId="{8522DC6E-2E7E-4B2C-932F-13B598630F01}" type="sibTrans" cxnId="{154C7221-10FE-4BEB-A2CF-5FA48B1EEB8E}">
      <dgm:prSet/>
      <dgm:spPr/>
      <dgm:t>
        <a:bodyPr/>
        <a:lstStyle/>
        <a:p>
          <a:endParaRPr lang="en-US"/>
        </a:p>
      </dgm:t>
    </dgm:pt>
    <dgm:pt modelId="{C593EC9A-3857-413C-8BFB-D29557A5200E}">
      <dgm:prSet custT="1"/>
      <dgm:spPr/>
      <dgm:t>
        <a:bodyPr/>
        <a:lstStyle/>
        <a:p>
          <a:r>
            <a:rPr lang="en-US" sz="2000" baseline="0">
              <a:solidFill>
                <a:schemeClr val="tx1">
                  <a:lumMod val="50000"/>
                </a:schemeClr>
              </a:solidFill>
            </a:rPr>
            <a:t>https://secure.aadcdn.microsoftonline-p.com</a:t>
          </a:r>
          <a:endParaRPr lang="en-US" sz="2000">
            <a:solidFill>
              <a:schemeClr val="tx1">
                <a:lumMod val="50000"/>
              </a:schemeClr>
            </a:solidFill>
          </a:endParaRPr>
        </a:p>
      </dgm:t>
    </dgm:pt>
    <dgm:pt modelId="{95839C6F-B717-4760-82AA-4C3D411CD107}" type="parTrans" cxnId="{CFE9CFC2-A536-4D7D-8DD3-577C1EDA9BC2}">
      <dgm:prSet/>
      <dgm:spPr/>
      <dgm:t>
        <a:bodyPr/>
        <a:lstStyle/>
        <a:p>
          <a:endParaRPr lang="en-US"/>
        </a:p>
      </dgm:t>
    </dgm:pt>
    <dgm:pt modelId="{0E0FBB1F-FD40-429A-AE2F-D29119D94123}" type="sibTrans" cxnId="{CFE9CFC2-A536-4D7D-8DD3-577C1EDA9BC2}">
      <dgm:prSet/>
      <dgm:spPr/>
      <dgm:t>
        <a:bodyPr/>
        <a:lstStyle/>
        <a:p>
          <a:endParaRPr lang="en-US"/>
        </a:p>
      </dgm:t>
    </dgm:pt>
    <dgm:pt modelId="{F56B6663-59B3-409B-99CB-F83F7752E566}">
      <dgm:prSet custT="1"/>
      <dgm:spPr/>
      <dgm:t>
        <a:bodyPr/>
        <a:lstStyle/>
        <a:p>
          <a:r>
            <a:rPr lang="en-US" sz="2000" baseline="0">
              <a:solidFill>
                <a:schemeClr val="tx1">
                  <a:lumMod val="50000"/>
                </a:schemeClr>
              </a:solidFill>
            </a:rPr>
            <a:t>https://login.microsoftonline.com</a:t>
          </a:r>
          <a:endParaRPr lang="en-US" sz="2000">
            <a:solidFill>
              <a:schemeClr val="tx1">
                <a:lumMod val="50000"/>
              </a:schemeClr>
            </a:solidFill>
          </a:endParaRPr>
        </a:p>
      </dgm:t>
    </dgm:pt>
    <dgm:pt modelId="{3B930C10-8179-4EB8-A850-6DCA81D7873C}" type="parTrans" cxnId="{8D6D4BF9-DE5A-41CA-8D3A-8458410D738B}">
      <dgm:prSet/>
      <dgm:spPr/>
      <dgm:t>
        <a:bodyPr/>
        <a:lstStyle/>
        <a:p>
          <a:endParaRPr lang="en-US"/>
        </a:p>
      </dgm:t>
    </dgm:pt>
    <dgm:pt modelId="{B4597158-94C6-47A3-A2F6-5C41F3CAA105}" type="sibTrans" cxnId="{8D6D4BF9-DE5A-41CA-8D3A-8458410D738B}">
      <dgm:prSet/>
      <dgm:spPr/>
      <dgm:t>
        <a:bodyPr/>
        <a:lstStyle/>
        <a:p>
          <a:endParaRPr lang="en-US"/>
        </a:p>
      </dgm:t>
    </dgm:pt>
    <dgm:pt modelId="{06665DE6-1151-4271-B8B9-4CA2458F7CC1}">
      <dgm:prSet custT="1"/>
      <dgm:spPr/>
      <dgm:t>
        <a:bodyPr/>
        <a:lstStyle/>
        <a:p>
          <a:r>
            <a:rPr lang="en-US" sz="2000" baseline="0">
              <a:solidFill>
                <a:schemeClr val="tx1">
                  <a:lumMod val="50000"/>
                </a:schemeClr>
              </a:solidFill>
            </a:rPr>
            <a:t>https://api.office.com</a:t>
          </a:r>
          <a:endParaRPr lang="en-US" sz="2000">
            <a:solidFill>
              <a:schemeClr val="tx1">
                <a:lumMod val="50000"/>
              </a:schemeClr>
            </a:solidFill>
          </a:endParaRPr>
        </a:p>
      </dgm:t>
    </dgm:pt>
    <dgm:pt modelId="{789BD1E3-EC73-4B37-810D-1365247B6723}" type="parTrans" cxnId="{098D500A-BADC-427A-B405-FCD69EB05BCD}">
      <dgm:prSet/>
      <dgm:spPr/>
      <dgm:t>
        <a:bodyPr/>
        <a:lstStyle/>
        <a:p>
          <a:endParaRPr lang="en-US"/>
        </a:p>
      </dgm:t>
    </dgm:pt>
    <dgm:pt modelId="{282AE72A-218C-4C72-9D61-644108D241C6}" type="sibTrans" cxnId="{098D500A-BADC-427A-B405-FCD69EB05BCD}">
      <dgm:prSet/>
      <dgm:spPr/>
      <dgm:t>
        <a:bodyPr/>
        <a:lstStyle/>
        <a:p>
          <a:endParaRPr lang="en-US"/>
        </a:p>
      </dgm:t>
    </dgm:pt>
    <dgm:pt modelId="{CC47A8EF-BB31-4B53-9A9E-C4F14692A0FF}">
      <dgm:prSet custT="1"/>
      <dgm:spPr/>
      <dgm:t>
        <a:bodyPr/>
        <a:lstStyle/>
        <a:p>
          <a:r>
            <a:rPr lang="en-US" sz="2000" baseline="0">
              <a:solidFill>
                <a:schemeClr val="tx1">
                  <a:lumMod val="50000"/>
                </a:schemeClr>
              </a:solidFill>
            </a:rPr>
            <a:t>https://graph.windows.net</a:t>
          </a:r>
          <a:endParaRPr lang="en-US" sz="2000">
            <a:solidFill>
              <a:schemeClr val="tx1">
                <a:lumMod val="50000"/>
              </a:schemeClr>
            </a:solidFill>
          </a:endParaRPr>
        </a:p>
      </dgm:t>
    </dgm:pt>
    <dgm:pt modelId="{75C7728C-E81A-4694-A2C5-AC573AF2F044}" type="parTrans" cxnId="{96DC7004-1BB6-4911-A566-B1622A444DB7}">
      <dgm:prSet/>
      <dgm:spPr/>
      <dgm:t>
        <a:bodyPr/>
        <a:lstStyle/>
        <a:p>
          <a:endParaRPr lang="en-US"/>
        </a:p>
      </dgm:t>
    </dgm:pt>
    <dgm:pt modelId="{1B93049D-03E9-4C80-9B71-1C3367DCD43F}" type="sibTrans" cxnId="{96DC7004-1BB6-4911-A566-B1622A444DB7}">
      <dgm:prSet/>
      <dgm:spPr/>
      <dgm:t>
        <a:bodyPr/>
        <a:lstStyle/>
        <a:p>
          <a:endParaRPr lang="en-US"/>
        </a:p>
      </dgm:t>
    </dgm:pt>
    <dgm:pt modelId="{46C08B89-3325-4E25-9093-EF2FBCA3E1DB}">
      <dgm:prSet custT="1"/>
      <dgm:spPr/>
      <dgm:t>
        <a:bodyPr/>
        <a:lstStyle/>
        <a:p>
          <a:r>
            <a:rPr lang="en-US" sz="2000" baseline="0">
              <a:solidFill>
                <a:schemeClr val="tx1">
                  <a:lumMod val="50000"/>
                </a:schemeClr>
              </a:solidFill>
            </a:rPr>
            <a:t>https://spmtreleasescus.blob.core.windows.net/</a:t>
          </a:r>
          <a:endParaRPr lang="en-US" sz="2000">
            <a:solidFill>
              <a:schemeClr val="tx1">
                <a:lumMod val="50000"/>
              </a:schemeClr>
            </a:solidFill>
          </a:endParaRPr>
        </a:p>
      </dgm:t>
    </dgm:pt>
    <dgm:pt modelId="{0D326D9D-75B1-4041-8A5A-CFBCB472181A}" type="parTrans" cxnId="{60C31710-29C8-491A-ACBB-E5A6C39B4CB1}">
      <dgm:prSet/>
      <dgm:spPr/>
      <dgm:t>
        <a:bodyPr/>
        <a:lstStyle/>
        <a:p>
          <a:endParaRPr lang="en-US"/>
        </a:p>
      </dgm:t>
    </dgm:pt>
    <dgm:pt modelId="{AC2A12A7-1151-4A76-BB4D-B3593604C0C1}" type="sibTrans" cxnId="{60C31710-29C8-491A-ACBB-E5A6C39B4CB1}">
      <dgm:prSet/>
      <dgm:spPr/>
      <dgm:t>
        <a:bodyPr/>
        <a:lstStyle/>
        <a:p>
          <a:endParaRPr lang="en-US"/>
        </a:p>
      </dgm:t>
    </dgm:pt>
    <dgm:pt modelId="{56E5AD5B-51B3-4EBE-BD75-DB2B9B27B87F}">
      <dgm:prSet custT="1"/>
      <dgm:spPr/>
      <dgm:t>
        <a:bodyPr/>
        <a:lstStyle/>
        <a:p>
          <a:r>
            <a:rPr lang="en-US" sz="2000" baseline="0">
              <a:solidFill>
                <a:schemeClr val="tx1">
                  <a:lumMod val="50000"/>
                </a:schemeClr>
              </a:solidFill>
            </a:rPr>
            <a:t>https://*.queue.core.windows.net</a:t>
          </a:r>
          <a:endParaRPr lang="en-US" sz="2000">
            <a:solidFill>
              <a:schemeClr val="tx1">
                <a:lumMod val="50000"/>
              </a:schemeClr>
            </a:solidFill>
          </a:endParaRPr>
        </a:p>
      </dgm:t>
    </dgm:pt>
    <dgm:pt modelId="{D71B9652-AAF3-4598-B9A8-66A626B74D2C}" type="parTrans" cxnId="{E6D72515-C472-4826-BD36-0F0B607204B1}">
      <dgm:prSet/>
      <dgm:spPr/>
      <dgm:t>
        <a:bodyPr/>
        <a:lstStyle/>
        <a:p>
          <a:endParaRPr lang="en-US"/>
        </a:p>
      </dgm:t>
    </dgm:pt>
    <dgm:pt modelId="{34A3B1E0-5271-444F-8FBC-FB69490C2308}" type="sibTrans" cxnId="{E6D72515-C472-4826-BD36-0F0B607204B1}">
      <dgm:prSet/>
      <dgm:spPr/>
      <dgm:t>
        <a:bodyPr/>
        <a:lstStyle/>
        <a:p>
          <a:endParaRPr lang="en-US"/>
        </a:p>
      </dgm:t>
    </dgm:pt>
    <dgm:pt modelId="{3F19CFD7-EB9C-4FBD-80F4-9FF1AD60C63A}">
      <dgm:prSet custT="1"/>
      <dgm:spPr/>
      <dgm:t>
        <a:bodyPr/>
        <a:lstStyle/>
        <a:p>
          <a:r>
            <a:rPr lang="en-US" sz="2000" baseline="0">
              <a:solidFill>
                <a:schemeClr val="tx1">
                  <a:lumMod val="50000"/>
                </a:schemeClr>
              </a:solidFill>
            </a:rPr>
            <a:t>https://*.blob.core.windows.net</a:t>
          </a:r>
          <a:endParaRPr lang="en-US" sz="2000">
            <a:solidFill>
              <a:schemeClr val="tx1">
                <a:lumMod val="50000"/>
              </a:schemeClr>
            </a:solidFill>
          </a:endParaRPr>
        </a:p>
      </dgm:t>
    </dgm:pt>
    <dgm:pt modelId="{395A8CA7-59D3-468D-989B-9E7E078AC592}" type="parTrans" cxnId="{3F27B485-6F85-4376-8967-7F8515A41C22}">
      <dgm:prSet/>
      <dgm:spPr/>
      <dgm:t>
        <a:bodyPr/>
        <a:lstStyle/>
        <a:p>
          <a:endParaRPr lang="en-US"/>
        </a:p>
      </dgm:t>
    </dgm:pt>
    <dgm:pt modelId="{49AF3C9E-14EA-448B-A050-06A3FA5AB882}" type="sibTrans" cxnId="{3F27B485-6F85-4376-8967-7F8515A41C22}">
      <dgm:prSet/>
      <dgm:spPr/>
      <dgm:t>
        <a:bodyPr/>
        <a:lstStyle/>
        <a:p>
          <a:endParaRPr lang="en-US"/>
        </a:p>
      </dgm:t>
    </dgm:pt>
    <dgm:pt modelId="{47321127-21FF-41D4-BA38-C2D0A2561B31}">
      <dgm:prSet custT="1"/>
      <dgm:spPr/>
      <dgm:t>
        <a:bodyPr/>
        <a:lstStyle/>
        <a:p>
          <a:r>
            <a:rPr lang="en-US" sz="2000" baseline="0">
              <a:solidFill>
                <a:schemeClr val="tx1">
                  <a:lumMod val="50000"/>
                </a:schemeClr>
              </a:solidFill>
            </a:rPr>
            <a:t>https://*.pipe.aria.microsoft.com</a:t>
          </a:r>
          <a:endParaRPr lang="en-US" sz="2000">
            <a:solidFill>
              <a:schemeClr val="tx1">
                <a:lumMod val="50000"/>
              </a:schemeClr>
            </a:solidFill>
          </a:endParaRPr>
        </a:p>
      </dgm:t>
    </dgm:pt>
    <dgm:pt modelId="{D7EC7B3A-5205-428F-A211-27BD0F69FBD6}" type="parTrans" cxnId="{4116B603-1594-4602-A86E-A3CB3FD391BF}">
      <dgm:prSet/>
      <dgm:spPr/>
      <dgm:t>
        <a:bodyPr/>
        <a:lstStyle/>
        <a:p>
          <a:endParaRPr lang="en-US"/>
        </a:p>
      </dgm:t>
    </dgm:pt>
    <dgm:pt modelId="{BDD63997-86E2-44DF-91C8-76BA2EBB851B}" type="sibTrans" cxnId="{4116B603-1594-4602-A86E-A3CB3FD391BF}">
      <dgm:prSet/>
      <dgm:spPr/>
      <dgm:t>
        <a:bodyPr/>
        <a:lstStyle/>
        <a:p>
          <a:endParaRPr lang="en-US"/>
        </a:p>
      </dgm:t>
    </dgm:pt>
    <dgm:pt modelId="{8F27C6A3-B028-4D09-A73F-F58B2AFABA8E}">
      <dgm:prSet custT="1"/>
      <dgm:spPr/>
      <dgm:t>
        <a:bodyPr/>
        <a:lstStyle/>
        <a:p>
          <a:r>
            <a:rPr lang="en-US" sz="2000" baseline="0">
              <a:solidFill>
                <a:schemeClr val="tx1">
                  <a:lumMod val="50000"/>
                </a:schemeClr>
              </a:solidFill>
            </a:rPr>
            <a:t>https://*.sharepoint.com</a:t>
          </a:r>
          <a:endParaRPr lang="en-US" sz="2000">
            <a:solidFill>
              <a:schemeClr val="tx1">
                <a:lumMod val="50000"/>
              </a:schemeClr>
            </a:solidFill>
          </a:endParaRPr>
        </a:p>
      </dgm:t>
    </dgm:pt>
    <dgm:pt modelId="{87AE014C-0D58-4180-9DCC-F7FE653A1667}" type="parTrans" cxnId="{C742DCE1-0FFA-46C6-AD23-A00A2F91CA01}">
      <dgm:prSet/>
      <dgm:spPr/>
      <dgm:t>
        <a:bodyPr/>
        <a:lstStyle/>
        <a:p>
          <a:endParaRPr lang="en-US"/>
        </a:p>
      </dgm:t>
    </dgm:pt>
    <dgm:pt modelId="{304AEA70-F113-4A91-958D-2052A5F8E289}" type="sibTrans" cxnId="{C742DCE1-0FFA-46C6-AD23-A00A2F91CA01}">
      <dgm:prSet/>
      <dgm:spPr/>
      <dgm:t>
        <a:bodyPr/>
        <a:lstStyle/>
        <a:p>
          <a:endParaRPr lang="en-US"/>
        </a:p>
      </dgm:t>
    </dgm:pt>
    <dgm:pt modelId="{62ADA281-D5E8-4280-B3A9-2D97E4C2AC26}">
      <dgm:prSet custT="1"/>
      <dgm:spPr/>
      <dgm:t>
        <a:bodyPr/>
        <a:lstStyle/>
        <a:p>
          <a:r>
            <a:rPr lang="en-US" sz="2000" baseline="0">
              <a:solidFill>
                <a:schemeClr val="tx1">
                  <a:lumMod val="50000"/>
                </a:schemeClr>
              </a:solidFill>
            </a:rPr>
            <a:t>https://*.blob.core.usgovcloudapi.net (GCC only)</a:t>
          </a:r>
          <a:endParaRPr lang="en-US" sz="2000">
            <a:solidFill>
              <a:schemeClr val="tx1">
                <a:lumMod val="50000"/>
              </a:schemeClr>
            </a:solidFill>
          </a:endParaRPr>
        </a:p>
      </dgm:t>
    </dgm:pt>
    <dgm:pt modelId="{E180B80E-CE8B-470D-8867-56D56001BB26}" type="parTrans" cxnId="{AE114808-6C0A-4B6D-8B41-E17DC10DC13B}">
      <dgm:prSet/>
      <dgm:spPr/>
      <dgm:t>
        <a:bodyPr/>
        <a:lstStyle/>
        <a:p>
          <a:endParaRPr lang="en-US"/>
        </a:p>
      </dgm:t>
    </dgm:pt>
    <dgm:pt modelId="{8B24F154-3CAD-4177-ADEF-86BF45886ADA}" type="sibTrans" cxnId="{AE114808-6C0A-4B6D-8B41-E17DC10DC13B}">
      <dgm:prSet/>
      <dgm:spPr/>
      <dgm:t>
        <a:bodyPr/>
        <a:lstStyle/>
        <a:p>
          <a:endParaRPr lang="en-US"/>
        </a:p>
      </dgm:t>
    </dgm:pt>
    <dgm:pt modelId="{EA1BC999-344F-4774-B8C9-4C7AD7A96207}">
      <dgm:prSet custT="1"/>
      <dgm:spPr/>
      <dgm:t>
        <a:bodyPr/>
        <a:lstStyle/>
        <a:p>
          <a:r>
            <a:rPr lang="en-US" sz="2000" baseline="0">
              <a:solidFill>
                <a:schemeClr val="tx1">
                  <a:lumMod val="50000"/>
                </a:schemeClr>
              </a:solidFill>
            </a:rPr>
            <a:t>https://*.queue.core.usgovcloudapi.net (GCC Only)</a:t>
          </a:r>
          <a:endParaRPr lang="en-US" sz="2000">
            <a:solidFill>
              <a:schemeClr val="tx1">
                <a:lumMod val="50000"/>
              </a:schemeClr>
            </a:solidFill>
          </a:endParaRPr>
        </a:p>
      </dgm:t>
    </dgm:pt>
    <dgm:pt modelId="{412DEB39-F76A-4205-AFE5-41017238A423}" type="parTrans" cxnId="{BD08EB10-BEB6-4A34-B349-EBA54A93073D}">
      <dgm:prSet/>
      <dgm:spPr/>
      <dgm:t>
        <a:bodyPr/>
        <a:lstStyle/>
        <a:p>
          <a:endParaRPr lang="en-US"/>
        </a:p>
      </dgm:t>
    </dgm:pt>
    <dgm:pt modelId="{23433E09-4C4F-412A-943A-814E8E88D4EB}" type="sibTrans" cxnId="{BD08EB10-BEB6-4A34-B349-EBA54A93073D}">
      <dgm:prSet/>
      <dgm:spPr/>
      <dgm:t>
        <a:bodyPr/>
        <a:lstStyle/>
        <a:p>
          <a:endParaRPr lang="en-US"/>
        </a:p>
      </dgm:t>
    </dgm:pt>
    <dgm:pt modelId="{D14F2959-DF13-48B7-8AC9-DBBCD7DE3C07}">
      <dgm:prSet custT="1"/>
      <dgm:spPr/>
      <dgm:t>
        <a:bodyPr/>
        <a:lstStyle/>
        <a:p>
          <a:r>
            <a:rPr lang="en-US" sz="2000" b="0" i="0" kern="1200">
              <a:solidFill>
                <a:srgbClr val="000000"/>
              </a:solidFill>
            </a:rPr>
            <a:t>https://spoprod-a.akamaihd.</a:t>
          </a:r>
          <a:r>
            <a:rPr lang="en-US" sz="2000" kern="1200" baseline="0">
              <a:solidFill>
                <a:srgbClr val="505050">
                  <a:lumMod val="50000"/>
                </a:srgbClr>
              </a:solidFill>
              <a:latin typeface="Segoe UI"/>
              <a:ea typeface="+mn-ea"/>
              <a:cs typeface="+mn-cs"/>
            </a:rPr>
            <a:t>net</a:t>
          </a:r>
        </a:p>
      </dgm:t>
    </dgm:pt>
    <dgm:pt modelId="{70541BD9-E93F-4603-84D8-A928182E5F07}" type="parTrans" cxnId="{5CA9B471-28F3-4B56-A15A-21E0493CD796}">
      <dgm:prSet/>
      <dgm:spPr/>
      <dgm:t>
        <a:bodyPr/>
        <a:lstStyle/>
        <a:p>
          <a:endParaRPr lang="en-US"/>
        </a:p>
      </dgm:t>
    </dgm:pt>
    <dgm:pt modelId="{AC4E9ADB-5AA6-4614-906F-7BBC4ADE0112}" type="sibTrans" cxnId="{5CA9B471-28F3-4B56-A15A-21E0493CD796}">
      <dgm:prSet/>
      <dgm:spPr/>
      <dgm:t>
        <a:bodyPr/>
        <a:lstStyle/>
        <a:p>
          <a:endParaRPr lang="en-US"/>
        </a:p>
      </dgm:t>
    </dgm:pt>
    <dgm:pt modelId="{E3853AF8-21AF-4183-919E-5E63A1C7C0AE}">
      <dgm:prSet custT="1"/>
      <dgm:spPr/>
      <dgm:t>
        <a:bodyPr/>
        <a:lstStyle/>
        <a:p>
          <a:r>
            <a:rPr lang="en-US" sz="2000" b="0" i="0">
              <a:solidFill>
                <a:srgbClr val="000000"/>
              </a:solidFill>
            </a:rPr>
            <a:t>https://static2.sharepointonline.com</a:t>
          </a:r>
          <a:endParaRPr lang="en-US" sz="2000">
            <a:solidFill>
              <a:srgbClr val="000000"/>
            </a:solidFill>
            <a:hlinkClick xmlns:r="http://schemas.openxmlformats.org/officeDocument/2006/relationships" r:id="rId1"/>
          </a:endParaRPr>
        </a:p>
      </dgm:t>
    </dgm:pt>
    <dgm:pt modelId="{68C12AA5-56B5-4DCE-85A7-46C0F5F50B52}" type="parTrans" cxnId="{0B3678A0-B4DE-47C7-876D-6B6F3BAA0AC1}">
      <dgm:prSet/>
      <dgm:spPr/>
      <dgm:t>
        <a:bodyPr/>
        <a:lstStyle/>
        <a:p>
          <a:endParaRPr lang="en-US"/>
        </a:p>
      </dgm:t>
    </dgm:pt>
    <dgm:pt modelId="{05D5EA04-64C9-43C8-B50B-41B733376131}" type="sibTrans" cxnId="{0B3678A0-B4DE-47C7-876D-6B6F3BAA0AC1}">
      <dgm:prSet/>
      <dgm:spPr/>
      <dgm:t>
        <a:bodyPr/>
        <a:lstStyle/>
        <a:p>
          <a:endParaRPr lang="en-US"/>
        </a:p>
      </dgm:t>
    </dgm:pt>
    <dgm:pt modelId="{52684F48-C06F-4A1C-B15A-E37A3BBAD26F}">
      <dgm:prSet phldr="0" custT="1"/>
      <dgm:spPr/>
      <dgm:t>
        <a:bodyPr/>
        <a:lstStyle/>
        <a:p>
          <a:pPr>
            <a:buFont typeface="Symbol" panose="05050102010706020507" pitchFamily="18" charset="2"/>
            <a:buChar char=""/>
          </a:pPr>
          <a:r>
            <a:rPr lang="en-US" sz="2000" b="0" i="0" kern="1200">
              <a:solidFill>
                <a:srgbClr val="000000"/>
              </a:solidFill>
              <a:latin typeface="Segoe UI"/>
              <a:ea typeface="+mn-ea"/>
              <a:cs typeface="+mn-cs"/>
            </a:rPr>
            <a:t>https://*. table.core.windows.net</a:t>
          </a:r>
        </a:p>
      </dgm:t>
    </dgm:pt>
    <dgm:pt modelId="{28C89EBF-1770-4AA4-8596-605F7FA1DF66}" type="parTrans" cxnId="{2022A7CE-6405-407A-9FA3-0867C30D8AC7}">
      <dgm:prSet/>
      <dgm:spPr/>
      <dgm:t>
        <a:bodyPr/>
        <a:lstStyle/>
        <a:p>
          <a:endParaRPr lang="en-US"/>
        </a:p>
      </dgm:t>
    </dgm:pt>
    <dgm:pt modelId="{2DC63CAF-B091-408C-90D1-1D2C57BEFFCE}" type="sibTrans" cxnId="{2022A7CE-6405-407A-9FA3-0867C30D8AC7}">
      <dgm:prSet/>
      <dgm:spPr/>
      <dgm:t>
        <a:bodyPr/>
        <a:lstStyle/>
        <a:p>
          <a:endParaRPr lang="en-US"/>
        </a:p>
      </dgm:t>
    </dgm:pt>
    <dgm:pt modelId="{2067D2B9-9836-40D7-96FA-F59FBD06B90B}" type="pres">
      <dgm:prSet presAssocID="{41100133-A192-4E5E-B899-4A0422389D85}" presName="vert0" presStyleCnt="0">
        <dgm:presLayoutVars>
          <dgm:dir/>
          <dgm:animOne val="branch"/>
          <dgm:animLvl val="lvl"/>
        </dgm:presLayoutVars>
      </dgm:prSet>
      <dgm:spPr/>
    </dgm:pt>
    <dgm:pt modelId="{8FA4F871-2F28-40DA-ACD6-4DAC9CF19460}" type="pres">
      <dgm:prSet presAssocID="{7A72F25E-AFB3-4ED8-B4D7-D54C607E3B73}" presName="thickLine" presStyleLbl="alignNode1" presStyleIdx="0" presStyleCnt="1"/>
      <dgm:spPr/>
    </dgm:pt>
    <dgm:pt modelId="{4E579C10-8D0E-42AC-AA49-01846132E7B6}" type="pres">
      <dgm:prSet presAssocID="{7A72F25E-AFB3-4ED8-B4D7-D54C607E3B73}" presName="horz1" presStyleCnt="0"/>
      <dgm:spPr/>
    </dgm:pt>
    <dgm:pt modelId="{80ACDDC2-967F-40E7-98D6-965DF38FAF21}" type="pres">
      <dgm:prSet presAssocID="{7A72F25E-AFB3-4ED8-B4D7-D54C607E3B73}" presName="tx1" presStyleLbl="revTx" presStyleIdx="0" presStyleCnt="15" custScaleX="168937"/>
      <dgm:spPr/>
    </dgm:pt>
    <dgm:pt modelId="{22273117-DCAE-444F-A93D-92F863B5BCC2}" type="pres">
      <dgm:prSet presAssocID="{7A72F25E-AFB3-4ED8-B4D7-D54C607E3B73}" presName="vert1" presStyleCnt="0"/>
      <dgm:spPr/>
    </dgm:pt>
    <dgm:pt modelId="{0A8E93AF-21B7-409A-8955-9A3F5F001217}" type="pres">
      <dgm:prSet presAssocID="{C593EC9A-3857-413C-8BFB-D29557A5200E}" presName="vertSpace2a" presStyleCnt="0"/>
      <dgm:spPr/>
    </dgm:pt>
    <dgm:pt modelId="{C5C99254-29CC-47BF-9D93-9490D89D6B6B}" type="pres">
      <dgm:prSet presAssocID="{C593EC9A-3857-413C-8BFB-D29557A5200E}" presName="horz2" presStyleCnt="0"/>
      <dgm:spPr/>
    </dgm:pt>
    <dgm:pt modelId="{D46883A4-F343-46E4-AFF0-DD2527154A11}" type="pres">
      <dgm:prSet presAssocID="{C593EC9A-3857-413C-8BFB-D29557A5200E}" presName="horzSpace2" presStyleCnt="0"/>
      <dgm:spPr/>
    </dgm:pt>
    <dgm:pt modelId="{7092E814-CC5C-4CD1-A24B-92D5B2379AF6}" type="pres">
      <dgm:prSet presAssocID="{C593EC9A-3857-413C-8BFB-D29557A5200E}" presName="tx2" presStyleLbl="revTx" presStyleIdx="1" presStyleCnt="15" custLinFactNeighborX="-37315"/>
      <dgm:spPr/>
    </dgm:pt>
    <dgm:pt modelId="{23A63B49-00B6-484D-8DBA-168A0264CB77}" type="pres">
      <dgm:prSet presAssocID="{C593EC9A-3857-413C-8BFB-D29557A5200E}" presName="vert2" presStyleCnt="0"/>
      <dgm:spPr/>
    </dgm:pt>
    <dgm:pt modelId="{0C84EC9D-858E-4552-87B9-D3ED1345AF5D}" type="pres">
      <dgm:prSet presAssocID="{C593EC9A-3857-413C-8BFB-D29557A5200E}" presName="thinLine2b" presStyleLbl="callout" presStyleIdx="0" presStyleCnt="14"/>
      <dgm:spPr/>
    </dgm:pt>
    <dgm:pt modelId="{C5B7044C-061A-4576-B7D6-007D73D9C69D}" type="pres">
      <dgm:prSet presAssocID="{C593EC9A-3857-413C-8BFB-D29557A5200E}" presName="vertSpace2b" presStyleCnt="0"/>
      <dgm:spPr/>
    </dgm:pt>
    <dgm:pt modelId="{40A17A42-7DDF-48F5-BB19-CE8B6AFCA64F}" type="pres">
      <dgm:prSet presAssocID="{F56B6663-59B3-409B-99CB-F83F7752E566}" presName="horz2" presStyleCnt="0"/>
      <dgm:spPr/>
    </dgm:pt>
    <dgm:pt modelId="{7931B2B9-F426-485D-A7B4-7A9018D0DC72}" type="pres">
      <dgm:prSet presAssocID="{F56B6663-59B3-409B-99CB-F83F7752E566}" presName="horzSpace2" presStyleCnt="0"/>
      <dgm:spPr/>
    </dgm:pt>
    <dgm:pt modelId="{F5E594BF-6501-4596-BF13-5C9B274DBD93}" type="pres">
      <dgm:prSet presAssocID="{F56B6663-59B3-409B-99CB-F83F7752E566}" presName="tx2" presStyleLbl="revTx" presStyleIdx="2" presStyleCnt="15" custLinFactNeighborX="-37315"/>
      <dgm:spPr/>
    </dgm:pt>
    <dgm:pt modelId="{9D7F29CE-572E-4652-BC13-AEDFDBB163E4}" type="pres">
      <dgm:prSet presAssocID="{F56B6663-59B3-409B-99CB-F83F7752E566}" presName="vert2" presStyleCnt="0"/>
      <dgm:spPr/>
    </dgm:pt>
    <dgm:pt modelId="{E2A7AE80-9639-4B0F-A8CB-047AF0ABF7FE}" type="pres">
      <dgm:prSet presAssocID="{F56B6663-59B3-409B-99CB-F83F7752E566}" presName="thinLine2b" presStyleLbl="callout" presStyleIdx="1" presStyleCnt="14"/>
      <dgm:spPr/>
    </dgm:pt>
    <dgm:pt modelId="{B564EA6A-21EC-4F30-A03C-7F29A3B1AD95}" type="pres">
      <dgm:prSet presAssocID="{F56B6663-59B3-409B-99CB-F83F7752E566}" presName="vertSpace2b" presStyleCnt="0"/>
      <dgm:spPr/>
    </dgm:pt>
    <dgm:pt modelId="{D93C21D9-EF0D-49A6-B000-C1DCEECD4C81}" type="pres">
      <dgm:prSet presAssocID="{06665DE6-1151-4271-B8B9-4CA2458F7CC1}" presName="horz2" presStyleCnt="0"/>
      <dgm:spPr/>
    </dgm:pt>
    <dgm:pt modelId="{01FF7376-CBEA-48F0-964F-F68ADF78AE90}" type="pres">
      <dgm:prSet presAssocID="{06665DE6-1151-4271-B8B9-4CA2458F7CC1}" presName="horzSpace2" presStyleCnt="0"/>
      <dgm:spPr/>
    </dgm:pt>
    <dgm:pt modelId="{0739E47A-00B1-44C4-A15B-E82DF99D0F2C}" type="pres">
      <dgm:prSet presAssocID="{06665DE6-1151-4271-B8B9-4CA2458F7CC1}" presName="tx2" presStyleLbl="revTx" presStyleIdx="3" presStyleCnt="15" custLinFactNeighborX="-37315"/>
      <dgm:spPr/>
    </dgm:pt>
    <dgm:pt modelId="{80A3A0DB-B23C-4B56-BEBA-54568660BCD1}" type="pres">
      <dgm:prSet presAssocID="{06665DE6-1151-4271-B8B9-4CA2458F7CC1}" presName="vert2" presStyleCnt="0"/>
      <dgm:spPr/>
    </dgm:pt>
    <dgm:pt modelId="{4315FFCC-261A-46D3-A5F9-08EB6BE7B082}" type="pres">
      <dgm:prSet presAssocID="{06665DE6-1151-4271-B8B9-4CA2458F7CC1}" presName="thinLine2b" presStyleLbl="callout" presStyleIdx="2" presStyleCnt="14"/>
      <dgm:spPr/>
    </dgm:pt>
    <dgm:pt modelId="{90DA5329-31F1-497E-B892-C7E16B080485}" type="pres">
      <dgm:prSet presAssocID="{06665DE6-1151-4271-B8B9-4CA2458F7CC1}" presName="vertSpace2b" presStyleCnt="0"/>
      <dgm:spPr/>
    </dgm:pt>
    <dgm:pt modelId="{EABE0CD7-6718-4FF2-A98E-345E879E2A74}" type="pres">
      <dgm:prSet presAssocID="{CC47A8EF-BB31-4B53-9A9E-C4F14692A0FF}" presName="horz2" presStyleCnt="0"/>
      <dgm:spPr/>
    </dgm:pt>
    <dgm:pt modelId="{61BF64C0-51AD-4AAB-9B6D-D168945A67FF}" type="pres">
      <dgm:prSet presAssocID="{CC47A8EF-BB31-4B53-9A9E-C4F14692A0FF}" presName="horzSpace2" presStyleCnt="0"/>
      <dgm:spPr/>
    </dgm:pt>
    <dgm:pt modelId="{162A36BD-94D4-48AA-9487-D31F460F081C}" type="pres">
      <dgm:prSet presAssocID="{CC47A8EF-BB31-4B53-9A9E-C4F14692A0FF}" presName="tx2" presStyleLbl="revTx" presStyleIdx="4" presStyleCnt="15" custLinFactNeighborX="-37315"/>
      <dgm:spPr/>
    </dgm:pt>
    <dgm:pt modelId="{97621D96-095E-4E29-AA78-2765BD2CC7D2}" type="pres">
      <dgm:prSet presAssocID="{CC47A8EF-BB31-4B53-9A9E-C4F14692A0FF}" presName="vert2" presStyleCnt="0"/>
      <dgm:spPr/>
    </dgm:pt>
    <dgm:pt modelId="{ECAFE1DA-6A09-414F-88C8-6AE44C0F1648}" type="pres">
      <dgm:prSet presAssocID="{CC47A8EF-BB31-4B53-9A9E-C4F14692A0FF}" presName="thinLine2b" presStyleLbl="callout" presStyleIdx="3" presStyleCnt="14"/>
      <dgm:spPr/>
    </dgm:pt>
    <dgm:pt modelId="{62E5F961-026E-45B6-A629-696EE3A535EB}" type="pres">
      <dgm:prSet presAssocID="{CC47A8EF-BB31-4B53-9A9E-C4F14692A0FF}" presName="vertSpace2b" presStyleCnt="0"/>
      <dgm:spPr/>
    </dgm:pt>
    <dgm:pt modelId="{331047BA-CECB-41C4-A6FA-D67071A146D8}" type="pres">
      <dgm:prSet presAssocID="{46C08B89-3325-4E25-9093-EF2FBCA3E1DB}" presName="horz2" presStyleCnt="0"/>
      <dgm:spPr/>
    </dgm:pt>
    <dgm:pt modelId="{C41626FF-1C0C-4E1E-B160-1ADD31932D52}" type="pres">
      <dgm:prSet presAssocID="{46C08B89-3325-4E25-9093-EF2FBCA3E1DB}" presName="horzSpace2" presStyleCnt="0"/>
      <dgm:spPr/>
    </dgm:pt>
    <dgm:pt modelId="{C9EFD1EE-59F8-405A-A1BF-8ABAB7840197}" type="pres">
      <dgm:prSet presAssocID="{46C08B89-3325-4E25-9093-EF2FBCA3E1DB}" presName="tx2" presStyleLbl="revTx" presStyleIdx="5" presStyleCnt="15" custLinFactNeighborX="-37315"/>
      <dgm:spPr/>
    </dgm:pt>
    <dgm:pt modelId="{05254860-9795-4935-87CC-4C05D7CA92DB}" type="pres">
      <dgm:prSet presAssocID="{46C08B89-3325-4E25-9093-EF2FBCA3E1DB}" presName="vert2" presStyleCnt="0"/>
      <dgm:spPr/>
    </dgm:pt>
    <dgm:pt modelId="{5E0F94CA-487F-441A-8229-5FC601031204}" type="pres">
      <dgm:prSet presAssocID="{46C08B89-3325-4E25-9093-EF2FBCA3E1DB}" presName="thinLine2b" presStyleLbl="callout" presStyleIdx="4" presStyleCnt="14"/>
      <dgm:spPr/>
    </dgm:pt>
    <dgm:pt modelId="{69F88FD3-64E9-46E0-B4D4-1D21A604EB39}" type="pres">
      <dgm:prSet presAssocID="{46C08B89-3325-4E25-9093-EF2FBCA3E1DB}" presName="vertSpace2b" presStyleCnt="0"/>
      <dgm:spPr/>
    </dgm:pt>
    <dgm:pt modelId="{F5B53721-A1AA-45D7-B22B-D4ECFD95932E}" type="pres">
      <dgm:prSet presAssocID="{56E5AD5B-51B3-4EBE-BD75-DB2B9B27B87F}" presName="horz2" presStyleCnt="0"/>
      <dgm:spPr/>
    </dgm:pt>
    <dgm:pt modelId="{A2D4B794-61E9-41A9-B344-59C20FF49D99}" type="pres">
      <dgm:prSet presAssocID="{56E5AD5B-51B3-4EBE-BD75-DB2B9B27B87F}" presName="horzSpace2" presStyleCnt="0"/>
      <dgm:spPr/>
    </dgm:pt>
    <dgm:pt modelId="{BDF8EB0B-2421-4F35-B4A4-D2310CF69A3F}" type="pres">
      <dgm:prSet presAssocID="{56E5AD5B-51B3-4EBE-BD75-DB2B9B27B87F}" presName="tx2" presStyleLbl="revTx" presStyleIdx="6" presStyleCnt="15" custLinFactNeighborX="-37315"/>
      <dgm:spPr/>
    </dgm:pt>
    <dgm:pt modelId="{2A9AE4EF-A74E-4949-9A19-E9A1B8F193EA}" type="pres">
      <dgm:prSet presAssocID="{56E5AD5B-51B3-4EBE-BD75-DB2B9B27B87F}" presName="vert2" presStyleCnt="0"/>
      <dgm:spPr/>
    </dgm:pt>
    <dgm:pt modelId="{5CAEC7BE-3FA9-46DA-B6D5-76C25DA3CC74}" type="pres">
      <dgm:prSet presAssocID="{56E5AD5B-51B3-4EBE-BD75-DB2B9B27B87F}" presName="thinLine2b" presStyleLbl="callout" presStyleIdx="5" presStyleCnt="14"/>
      <dgm:spPr/>
    </dgm:pt>
    <dgm:pt modelId="{BF3CA235-CB01-4DB9-B89F-19385851AE8F}" type="pres">
      <dgm:prSet presAssocID="{56E5AD5B-51B3-4EBE-BD75-DB2B9B27B87F}" presName="vertSpace2b" presStyleCnt="0"/>
      <dgm:spPr/>
    </dgm:pt>
    <dgm:pt modelId="{7DE17DD3-774A-4BBC-86F3-7033FDDFA01B}" type="pres">
      <dgm:prSet presAssocID="{3F19CFD7-EB9C-4FBD-80F4-9FF1AD60C63A}" presName="horz2" presStyleCnt="0"/>
      <dgm:spPr/>
    </dgm:pt>
    <dgm:pt modelId="{A8D9C016-5CA4-4095-96F4-B8C86102E7E9}" type="pres">
      <dgm:prSet presAssocID="{3F19CFD7-EB9C-4FBD-80F4-9FF1AD60C63A}" presName="horzSpace2" presStyleCnt="0"/>
      <dgm:spPr/>
    </dgm:pt>
    <dgm:pt modelId="{E227306D-3690-48A7-A730-D8F526EC1FB4}" type="pres">
      <dgm:prSet presAssocID="{3F19CFD7-EB9C-4FBD-80F4-9FF1AD60C63A}" presName="tx2" presStyleLbl="revTx" presStyleIdx="7" presStyleCnt="15" custLinFactNeighborX="-37315"/>
      <dgm:spPr/>
    </dgm:pt>
    <dgm:pt modelId="{329F3F1A-6421-4FB5-94D5-9F3FCAA5F0AE}" type="pres">
      <dgm:prSet presAssocID="{3F19CFD7-EB9C-4FBD-80F4-9FF1AD60C63A}" presName="vert2" presStyleCnt="0"/>
      <dgm:spPr/>
    </dgm:pt>
    <dgm:pt modelId="{B4B72788-0002-4FB7-BCC2-DCD7F827F925}" type="pres">
      <dgm:prSet presAssocID="{3F19CFD7-EB9C-4FBD-80F4-9FF1AD60C63A}" presName="thinLine2b" presStyleLbl="callout" presStyleIdx="6" presStyleCnt="14"/>
      <dgm:spPr/>
    </dgm:pt>
    <dgm:pt modelId="{8FAD07AB-9D9F-4529-A52D-FF0730A5E8D4}" type="pres">
      <dgm:prSet presAssocID="{3F19CFD7-EB9C-4FBD-80F4-9FF1AD60C63A}" presName="vertSpace2b" presStyleCnt="0"/>
      <dgm:spPr/>
    </dgm:pt>
    <dgm:pt modelId="{838A7ADF-FC1C-46E5-A773-D0FA3CFAAA7B}" type="pres">
      <dgm:prSet presAssocID="{47321127-21FF-41D4-BA38-C2D0A2561B31}" presName="horz2" presStyleCnt="0"/>
      <dgm:spPr/>
    </dgm:pt>
    <dgm:pt modelId="{5E1011D4-B405-4EF3-9416-3CA18B2FB428}" type="pres">
      <dgm:prSet presAssocID="{47321127-21FF-41D4-BA38-C2D0A2561B31}" presName="horzSpace2" presStyleCnt="0"/>
      <dgm:spPr/>
    </dgm:pt>
    <dgm:pt modelId="{639D5D1A-4180-42DC-A736-883E8CC9A9C1}" type="pres">
      <dgm:prSet presAssocID="{47321127-21FF-41D4-BA38-C2D0A2561B31}" presName="tx2" presStyleLbl="revTx" presStyleIdx="8" presStyleCnt="15" custLinFactNeighborX="-37315"/>
      <dgm:spPr/>
    </dgm:pt>
    <dgm:pt modelId="{01B61DA3-AA4B-4B29-A0E1-E70E98A76C88}" type="pres">
      <dgm:prSet presAssocID="{47321127-21FF-41D4-BA38-C2D0A2561B31}" presName="vert2" presStyleCnt="0"/>
      <dgm:spPr/>
    </dgm:pt>
    <dgm:pt modelId="{60B7B40F-B241-46A7-9CE1-CE8C7FDE9532}" type="pres">
      <dgm:prSet presAssocID="{47321127-21FF-41D4-BA38-C2D0A2561B31}" presName="thinLine2b" presStyleLbl="callout" presStyleIdx="7" presStyleCnt="14"/>
      <dgm:spPr/>
    </dgm:pt>
    <dgm:pt modelId="{04C86132-2AA0-4AC0-92A2-3EDB7223FB42}" type="pres">
      <dgm:prSet presAssocID="{47321127-21FF-41D4-BA38-C2D0A2561B31}" presName="vertSpace2b" presStyleCnt="0"/>
      <dgm:spPr/>
    </dgm:pt>
    <dgm:pt modelId="{55796A65-98CC-4CB6-AA1C-67FEDF34E9C8}" type="pres">
      <dgm:prSet presAssocID="{8F27C6A3-B028-4D09-A73F-F58B2AFABA8E}" presName="horz2" presStyleCnt="0"/>
      <dgm:spPr/>
    </dgm:pt>
    <dgm:pt modelId="{7A12C86A-3056-41CA-8DE6-874A993BE407}" type="pres">
      <dgm:prSet presAssocID="{8F27C6A3-B028-4D09-A73F-F58B2AFABA8E}" presName="horzSpace2" presStyleCnt="0"/>
      <dgm:spPr/>
    </dgm:pt>
    <dgm:pt modelId="{63953A4B-5658-4D15-BA1E-C090F74A7971}" type="pres">
      <dgm:prSet presAssocID="{8F27C6A3-B028-4D09-A73F-F58B2AFABA8E}" presName="tx2" presStyleLbl="revTx" presStyleIdx="9" presStyleCnt="15" custLinFactNeighborX="-37315"/>
      <dgm:spPr/>
    </dgm:pt>
    <dgm:pt modelId="{75A49FEE-5F8B-416E-9777-3C5CF64E3270}" type="pres">
      <dgm:prSet presAssocID="{8F27C6A3-B028-4D09-A73F-F58B2AFABA8E}" presName="vert2" presStyleCnt="0"/>
      <dgm:spPr/>
    </dgm:pt>
    <dgm:pt modelId="{CB748996-4EA0-4B9A-9E80-4536689F0885}" type="pres">
      <dgm:prSet presAssocID="{8F27C6A3-B028-4D09-A73F-F58B2AFABA8E}" presName="thinLine2b" presStyleLbl="callout" presStyleIdx="8" presStyleCnt="14"/>
      <dgm:spPr/>
    </dgm:pt>
    <dgm:pt modelId="{4B0D3C66-C82F-4D60-96F4-D2ED8C9BA2F8}" type="pres">
      <dgm:prSet presAssocID="{8F27C6A3-B028-4D09-A73F-F58B2AFABA8E}" presName="vertSpace2b" presStyleCnt="0"/>
      <dgm:spPr/>
    </dgm:pt>
    <dgm:pt modelId="{E44D1380-2814-4FCE-8F7F-ADA52379E256}" type="pres">
      <dgm:prSet presAssocID="{D14F2959-DF13-48B7-8AC9-DBBCD7DE3C07}" presName="horz2" presStyleCnt="0"/>
      <dgm:spPr/>
    </dgm:pt>
    <dgm:pt modelId="{12DB712C-C0FD-492E-AD46-04014F31AF3B}" type="pres">
      <dgm:prSet presAssocID="{D14F2959-DF13-48B7-8AC9-DBBCD7DE3C07}" presName="horzSpace2" presStyleCnt="0"/>
      <dgm:spPr/>
    </dgm:pt>
    <dgm:pt modelId="{A5C8D74C-E100-447E-95F1-0E4A21CCA9B7}" type="pres">
      <dgm:prSet presAssocID="{D14F2959-DF13-48B7-8AC9-DBBCD7DE3C07}" presName="tx2" presStyleLbl="revTx" presStyleIdx="10" presStyleCnt="15" custLinFactNeighborX="-37315"/>
      <dgm:spPr/>
    </dgm:pt>
    <dgm:pt modelId="{AC296136-72D5-43BA-B656-5378C7DDB5CF}" type="pres">
      <dgm:prSet presAssocID="{D14F2959-DF13-48B7-8AC9-DBBCD7DE3C07}" presName="vert2" presStyleCnt="0"/>
      <dgm:spPr/>
    </dgm:pt>
    <dgm:pt modelId="{0F635035-4F5F-49AC-882C-D3B1643C7C2B}" type="pres">
      <dgm:prSet presAssocID="{D14F2959-DF13-48B7-8AC9-DBBCD7DE3C07}" presName="thinLine2b" presStyleLbl="callout" presStyleIdx="9" presStyleCnt="14"/>
      <dgm:spPr/>
    </dgm:pt>
    <dgm:pt modelId="{57ADB291-B382-46FA-A8A1-FAF49D036E94}" type="pres">
      <dgm:prSet presAssocID="{D14F2959-DF13-48B7-8AC9-DBBCD7DE3C07}" presName="vertSpace2b" presStyleCnt="0"/>
      <dgm:spPr/>
    </dgm:pt>
    <dgm:pt modelId="{04ED7BBC-C1DB-4FF2-86ED-3B3F0C3B646E}" type="pres">
      <dgm:prSet presAssocID="{E3853AF8-21AF-4183-919E-5E63A1C7C0AE}" presName="horz2" presStyleCnt="0"/>
      <dgm:spPr/>
    </dgm:pt>
    <dgm:pt modelId="{85DFE925-6B11-4EB9-8FC9-ECB6C9372749}" type="pres">
      <dgm:prSet presAssocID="{E3853AF8-21AF-4183-919E-5E63A1C7C0AE}" presName="horzSpace2" presStyleCnt="0"/>
      <dgm:spPr/>
    </dgm:pt>
    <dgm:pt modelId="{EEF3B12E-7F81-4045-8660-98A39AE05797}" type="pres">
      <dgm:prSet presAssocID="{E3853AF8-21AF-4183-919E-5E63A1C7C0AE}" presName="tx2" presStyleLbl="revTx" presStyleIdx="11" presStyleCnt="15" custLinFactNeighborX="-37315"/>
      <dgm:spPr/>
    </dgm:pt>
    <dgm:pt modelId="{9BF76942-7933-4AA0-AA8C-24C12C250604}" type="pres">
      <dgm:prSet presAssocID="{E3853AF8-21AF-4183-919E-5E63A1C7C0AE}" presName="vert2" presStyleCnt="0"/>
      <dgm:spPr/>
    </dgm:pt>
    <dgm:pt modelId="{9E189BC1-CF59-4C53-97A2-9139F6C80962}" type="pres">
      <dgm:prSet presAssocID="{E3853AF8-21AF-4183-919E-5E63A1C7C0AE}" presName="thinLine2b" presStyleLbl="callout" presStyleIdx="10" presStyleCnt="14"/>
      <dgm:spPr/>
    </dgm:pt>
    <dgm:pt modelId="{18EAF290-DAA9-4E18-A528-A9B5DFB70ABF}" type="pres">
      <dgm:prSet presAssocID="{E3853AF8-21AF-4183-919E-5E63A1C7C0AE}" presName="vertSpace2b" presStyleCnt="0"/>
      <dgm:spPr/>
    </dgm:pt>
    <dgm:pt modelId="{7180FB6D-C47E-41C9-A94E-1104D2365856}" type="pres">
      <dgm:prSet presAssocID="{52684F48-C06F-4A1C-B15A-E37A3BBAD26F}" presName="horz2" presStyleCnt="0"/>
      <dgm:spPr/>
    </dgm:pt>
    <dgm:pt modelId="{1C5BB845-5057-476B-A937-11B4E8DC7628}" type="pres">
      <dgm:prSet presAssocID="{52684F48-C06F-4A1C-B15A-E37A3BBAD26F}" presName="horzSpace2" presStyleCnt="0"/>
      <dgm:spPr/>
    </dgm:pt>
    <dgm:pt modelId="{7C1519C2-C556-461D-B554-EB52B784BB93}" type="pres">
      <dgm:prSet presAssocID="{52684F48-C06F-4A1C-B15A-E37A3BBAD26F}" presName="tx2" presStyleLbl="revTx" presStyleIdx="12" presStyleCnt="15" custLinFactNeighborX="-37315"/>
      <dgm:spPr/>
    </dgm:pt>
    <dgm:pt modelId="{8A8467C4-06BD-4373-B363-7D1EE92E4D8F}" type="pres">
      <dgm:prSet presAssocID="{52684F48-C06F-4A1C-B15A-E37A3BBAD26F}" presName="vert2" presStyleCnt="0"/>
      <dgm:spPr/>
    </dgm:pt>
    <dgm:pt modelId="{92FFDBC2-B076-4D80-AF82-593E51DCE1B0}" type="pres">
      <dgm:prSet presAssocID="{52684F48-C06F-4A1C-B15A-E37A3BBAD26F}" presName="thinLine2b" presStyleLbl="callout" presStyleIdx="11" presStyleCnt="14"/>
      <dgm:spPr/>
    </dgm:pt>
    <dgm:pt modelId="{66A47FF7-13CB-4F36-8228-32E36382340E}" type="pres">
      <dgm:prSet presAssocID="{52684F48-C06F-4A1C-B15A-E37A3BBAD26F}" presName="vertSpace2b" presStyleCnt="0"/>
      <dgm:spPr/>
    </dgm:pt>
    <dgm:pt modelId="{9B475DAE-550E-4844-A714-CFC8671F495C}" type="pres">
      <dgm:prSet presAssocID="{62ADA281-D5E8-4280-B3A9-2D97E4C2AC26}" presName="horz2" presStyleCnt="0"/>
      <dgm:spPr/>
    </dgm:pt>
    <dgm:pt modelId="{0F4951D5-FEA1-42A8-A71C-BCECCB46A7A3}" type="pres">
      <dgm:prSet presAssocID="{62ADA281-D5E8-4280-B3A9-2D97E4C2AC26}" presName="horzSpace2" presStyleCnt="0"/>
      <dgm:spPr/>
    </dgm:pt>
    <dgm:pt modelId="{16B45636-8756-402D-8CE3-44354F39D9F8}" type="pres">
      <dgm:prSet presAssocID="{62ADA281-D5E8-4280-B3A9-2D97E4C2AC26}" presName="tx2" presStyleLbl="revTx" presStyleIdx="13" presStyleCnt="15" custLinFactNeighborX="-37315"/>
      <dgm:spPr/>
    </dgm:pt>
    <dgm:pt modelId="{A2D0D957-0F80-414F-ABBA-93DAC3AB40A2}" type="pres">
      <dgm:prSet presAssocID="{62ADA281-D5E8-4280-B3A9-2D97E4C2AC26}" presName="vert2" presStyleCnt="0"/>
      <dgm:spPr/>
    </dgm:pt>
    <dgm:pt modelId="{342D7493-6244-44F6-A338-C657CA1CCA3B}" type="pres">
      <dgm:prSet presAssocID="{62ADA281-D5E8-4280-B3A9-2D97E4C2AC26}" presName="thinLine2b" presStyleLbl="callout" presStyleIdx="12" presStyleCnt="14"/>
      <dgm:spPr/>
    </dgm:pt>
    <dgm:pt modelId="{F0E97DDD-E438-46AE-9238-AE3B6ACEFA52}" type="pres">
      <dgm:prSet presAssocID="{62ADA281-D5E8-4280-B3A9-2D97E4C2AC26}" presName="vertSpace2b" presStyleCnt="0"/>
      <dgm:spPr/>
    </dgm:pt>
    <dgm:pt modelId="{78DFBA32-E443-49F4-AE20-DD4E5033B15A}" type="pres">
      <dgm:prSet presAssocID="{EA1BC999-344F-4774-B8C9-4C7AD7A96207}" presName="horz2" presStyleCnt="0"/>
      <dgm:spPr/>
    </dgm:pt>
    <dgm:pt modelId="{5BC76484-CDA7-4CB3-A123-8AD546C99935}" type="pres">
      <dgm:prSet presAssocID="{EA1BC999-344F-4774-B8C9-4C7AD7A96207}" presName="horzSpace2" presStyleCnt="0"/>
      <dgm:spPr/>
    </dgm:pt>
    <dgm:pt modelId="{67C1B688-3CEE-4A75-8B79-EF656CED1AB2}" type="pres">
      <dgm:prSet presAssocID="{EA1BC999-344F-4774-B8C9-4C7AD7A96207}" presName="tx2" presStyleLbl="revTx" presStyleIdx="14" presStyleCnt="15" custLinFactNeighborX="-37315" custLinFactNeighborY="-1"/>
      <dgm:spPr/>
    </dgm:pt>
    <dgm:pt modelId="{054070DF-38AB-4819-AE6E-B6949F4869B8}" type="pres">
      <dgm:prSet presAssocID="{EA1BC999-344F-4774-B8C9-4C7AD7A96207}" presName="vert2" presStyleCnt="0"/>
      <dgm:spPr/>
    </dgm:pt>
    <dgm:pt modelId="{0D24D754-494E-4292-9425-7114293423C0}" type="pres">
      <dgm:prSet presAssocID="{EA1BC999-344F-4774-B8C9-4C7AD7A96207}" presName="thinLine2b" presStyleLbl="callout" presStyleIdx="13" presStyleCnt="14"/>
      <dgm:spPr/>
    </dgm:pt>
    <dgm:pt modelId="{3B8E9A95-1CF7-4196-AE56-2DF82C19F084}" type="pres">
      <dgm:prSet presAssocID="{EA1BC999-344F-4774-B8C9-4C7AD7A96207}" presName="vertSpace2b" presStyleCnt="0"/>
      <dgm:spPr/>
    </dgm:pt>
  </dgm:ptLst>
  <dgm:cxnLst>
    <dgm:cxn modelId="{4116B603-1594-4602-A86E-A3CB3FD391BF}" srcId="{7A72F25E-AFB3-4ED8-B4D7-D54C607E3B73}" destId="{47321127-21FF-41D4-BA38-C2D0A2561B31}" srcOrd="7" destOrd="0" parTransId="{D7EC7B3A-5205-428F-A211-27BD0F69FBD6}" sibTransId="{BDD63997-86E2-44DF-91C8-76BA2EBB851B}"/>
    <dgm:cxn modelId="{96DC7004-1BB6-4911-A566-B1622A444DB7}" srcId="{7A72F25E-AFB3-4ED8-B4D7-D54C607E3B73}" destId="{CC47A8EF-BB31-4B53-9A9E-C4F14692A0FF}" srcOrd="3" destOrd="0" parTransId="{75C7728C-E81A-4694-A2C5-AC573AF2F044}" sibTransId="{1B93049D-03E9-4C80-9B71-1C3367DCD43F}"/>
    <dgm:cxn modelId="{E2D73D07-A2A6-41BF-AC34-FF7A965A5CF7}" type="presOf" srcId="{62ADA281-D5E8-4280-B3A9-2D97E4C2AC26}" destId="{16B45636-8756-402D-8CE3-44354F39D9F8}" srcOrd="0" destOrd="0" presId="urn:microsoft.com/office/officeart/2008/layout/LinedList"/>
    <dgm:cxn modelId="{AE114808-6C0A-4B6D-8B41-E17DC10DC13B}" srcId="{7A72F25E-AFB3-4ED8-B4D7-D54C607E3B73}" destId="{62ADA281-D5E8-4280-B3A9-2D97E4C2AC26}" srcOrd="12" destOrd="0" parTransId="{E180B80E-CE8B-470D-8867-56D56001BB26}" sibTransId="{8B24F154-3CAD-4177-ADEF-86BF45886ADA}"/>
    <dgm:cxn modelId="{098D500A-BADC-427A-B405-FCD69EB05BCD}" srcId="{7A72F25E-AFB3-4ED8-B4D7-D54C607E3B73}" destId="{06665DE6-1151-4271-B8B9-4CA2458F7CC1}" srcOrd="2" destOrd="0" parTransId="{789BD1E3-EC73-4B37-810D-1365247B6723}" sibTransId="{282AE72A-218C-4C72-9D61-644108D241C6}"/>
    <dgm:cxn modelId="{60C31710-29C8-491A-ACBB-E5A6C39B4CB1}" srcId="{7A72F25E-AFB3-4ED8-B4D7-D54C607E3B73}" destId="{46C08B89-3325-4E25-9093-EF2FBCA3E1DB}" srcOrd="4" destOrd="0" parTransId="{0D326D9D-75B1-4041-8A5A-CFBCB472181A}" sibTransId="{AC2A12A7-1151-4A76-BB4D-B3593604C0C1}"/>
    <dgm:cxn modelId="{BD08EB10-BEB6-4A34-B349-EBA54A93073D}" srcId="{7A72F25E-AFB3-4ED8-B4D7-D54C607E3B73}" destId="{EA1BC999-344F-4774-B8C9-4C7AD7A96207}" srcOrd="13" destOrd="0" parTransId="{412DEB39-F76A-4205-AFE5-41017238A423}" sibTransId="{23433E09-4C4F-412A-943A-814E8E88D4EB}"/>
    <dgm:cxn modelId="{E6D72515-C472-4826-BD36-0F0B607204B1}" srcId="{7A72F25E-AFB3-4ED8-B4D7-D54C607E3B73}" destId="{56E5AD5B-51B3-4EBE-BD75-DB2B9B27B87F}" srcOrd="5" destOrd="0" parTransId="{D71B9652-AAF3-4598-B9A8-66A626B74D2C}" sibTransId="{34A3B1E0-5271-444F-8FBC-FB69490C2308}"/>
    <dgm:cxn modelId="{154C7221-10FE-4BEB-A2CF-5FA48B1EEB8E}" srcId="{41100133-A192-4E5E-B899-4A0422389D85}" destId="{7A72F25E-AFB3-4ED8-B4D7-D54C607E3B73}" srcOrd="0" destOrd="0" parTransId="{EE1A0FEA-734F-4E3D-A79F-B94EC8C33685}" sibTransId="{8522DC6E-2E7E-4B2C-932F-13B598630F01}"/>
    <dgm:cxn modelId="{8DEAB537-8173-4ACF-943B-DAF91292BF44}" type="presOf" srcId="{EA1BC999-344F-4774-B8C9-4C7AD7A96207}" destId="{67C1B688-3CEE-4A75-8B79-EF656CED1AB2}" srcOrd="0" destOrd="0" presId="urn:microsoft.com/office/officeart/2008/layout/LinedList"/>
    <dgm:cxn modelId="{E6B06961-7777-47A2-9FFD-C162693BF9CC}" type="presOf" srcId="{F56B6663-59B3-409B-99CB-F83F7752E566}" destId="{F5E594BF-6501-4596-BF13-5C9B274DBD93}" srcOrd="0" destOrd="0" presId="urn:microsoft.com/office/officeart/2008/layout/LinedList"/>
    <dgm:cxn modelId="{F79CE043-CDDC-4DE0-8601-27AE89A63974}" type="presOf" srcId="{3F19CFD7-EB9C-4FBD-80F4-9FF1AD60C63A}" destId="{E227306D-3690-48A7-A730-D8F526EC1FB4}" srcOrd="0" destOrd="0" presId="urn:microsoft.com/office/officeart/2008/layout/LinedList"/>
    <dgm:cxn modelId="{5CA9B471-28F3-4B56-A15A-21E0493CD796}" srcId="{7A72F25E-AFB3-4ED8-B4D7-D54C607E3B73}" destId="{D14F2959-DF13-48B7-8AC9-DBBCD7DE3C07}" srcOrd="9" destOrd="0" parTransId="{70541BD9-E93F-4603-84D8-A928182E5F07}" sibTransId="{AC4E9ADB-5AA6-4614-906F-7BBC4ADE0112}"/>
    <dgm:cxn modelId="{CF9EF353-5B48-41F8-A4AD-3D1D0C42FA08}" type="presOf" srcId="{41100133-A192-4E5E-B899-4A0422389D85}" destId="{2067D2B9-9836-40D7-96FA-F59FBD06B90B}" srcOrd="0" destOrd="0" presId="urn:microsoft.com/office/officeart/2008/layout/LinedList"/>
    <dgm:cxn modelId="{1B6D1B54-203B-4FB9-A6F7-A78C89C7873C}" type="presOf" srcId="{52684F48-C06F-4A1C-B15A-E37A3BBAD26F}" destId="{7C1519C2-C556-461D-B554-EB52B784BB93}" srcOrd="0" destOrd="0" presId="urn:microsoft.com/office/officeart/2008/layout/LinedList"/>
    <dgm:cxn modelId="{CA26FF75-8874-4C49-BF33-56594B59CCC1}" type="presOf" srcId="{C593EC9A-3857-413C-8BFB-D29557A5200E}" destId="{7092E814-CC5C-4CD1-A24B-92D5B2379AF6}" srcOrd="0" destOrd="0" presId="urn:microsoft.com/office/officeart/2008/layout/LinedList"/>
    <dgm:cxn modelId="{3F27B485-6F85-4376-8967-7F8515A41C22}" srcId="{7A72F25E-AFB3-4ED8-B4D7-D54C607E3B73}" destId="{3F19CFD7-EB9C-4FBD-80F4-9FF1AD60C63A}" srcOrd="6" destOrd="0" parTransId="{395A8CA7-59D3-468D-989B-9E7E078AC592}" sibTransId="{49AF3C9E-14EA-448B-A050-06A3FA5AB882}"/>
    <dgm:cxn modelId="{02A3008F-CA6A-4B90-9BD1-70B047FCF326}" type="presOf" srcId="{56E5AD5B-51B3-4EBE-BD75-DB2B9B27B87F}" destId="{BDF8EB0B-2421-4F35-B4A4-D2310CF69A3F}" srcOrd="0" destOrd="0" presId="urn:microsoft.com/office/officeart/2008/layout/LinedList"/>
    <dgm:cxn modelId="{3D29BD93-9F6B-4FD6-9A64-94937A34B5EF}" type="presOf" srcId="{7A72F25E-AFB3-4ED8-B4D7-D54C607E3B73}" destId="{80ACDDC2-967F-40E7-98D6-965DF38FAF21}" srcOrd="0" destOrd="0" presId="urn:microsoft.com/office/officeart/2008/layout/LinedList"/>
    <dgm:cxn modelId="{E92DC396-902B-49E2-A2CF-AD65F000F2D7}" type="presOf" srcId="{46C08B89-3325-4E25-9093-EF2FBCA3E1DB}" destId="{C9EFD1EE-59F8-405A-A1BF-8ABAB7840197}" srcOrd="0" destOrd="0" presId="urn:microsoft.com/office/officeart/2008/layout/LinedList"/>
    <dgm:cxn modelId="{0B3678A0-B4DE-47C7-876D-6B6F3BAA0AC1}" srcId="{7A72F25E-AFB3-4ED8-B4D7-D54C607E3B73}" destId="{E3853AF8-21AF-4183-919E-5E63A1C7C0AE}" srcOrd="10" destOrd="0" parTransId="{68C12AA5-56B5-4DCE-85A7-46C0F5F50B52}" sibTransId="{05D5EA04-64C9-43C8-B50B-41B733376131}"/>
    <dgm:cxn modelId="{6BC64BAF-FD2D-4ABC-A564-DE3ECB2C8806}" type="presOf" srcId="{47321127-21FF-41D4-BA38-C2D0A2561B31}" destId="{639D5D1A-4180-42DC-A736-883E8CC9A9C1}" srcOrd="0" destOrd="0" presId="urn:microsoft.com/office/officeart/2008/layout/LinedList"/>
    <dgm:cxn modelId="{8A0865B4-668B-47AE-98FF-8F94F6F6DE20}" type="presOf" srcId="{CC47A8EF-BB31-4B53-9A9E-C4F14692A0FF}" destId="{162A36BD-94D4-48AA-9487-D31F460F081C}" srcOrd="0" destOrd="0" presId="urn:microsoft.com/office/officeart/2008/layout/LinedList"/>
    <dgm:cxn modelId="{CFE9CFC2-A536-4D7D-8DD3-577C1EDA9BC2}" srcId="{7A72F25E-AFB3-4ED8-B4D7-D54C607E3B73}" destId="{C593EC9A-3857-413C-8BFB-D29557A5200E}" srcOrd="0" destOrd="0" parTransId="{95839C6F-B717-4760-82AA-4C3D411CD107}" sibTransId="{0E0FBB1F-FD40-429A-AE2F-D29119D94123}"/>
    <dgm:cxn modelId="{7254ECC3-A1DB-4304-BB20-754EE84CD3BF}" type="presOf" srcId="{06665DE6-1151-4271-B8B9-4CA2458F7CC1}" destId="{0739E47A-00B1-44C4-A15B-E82DF99D0F2C}" srcOrd="0" destOrd="0" presId="urn:microsoft.com/office/officeart/2008/layout/LinedList"/>
    <dgm:cxn modelId="{2022A7CE-6405-407A-9FA3-0867C30D8AC7}" srcId="{7A72F25E-AFB3-4ED8-B4D7-D54C607E3B73}" destId="{52684F48-C06F-4A1C-B15A-E37A3BBAD26F}" srcOrd="11" destOrd="0" parTransId="{28C89EBF-1770-4AA4-8596-605F7FA1DF66}" sibTransId="{2DC63CAF-B091-408C-90D1-1D2C57BEFFCE}"/>
    <dgm:cxn modelId="{30E4D5CE-D563-44FF-B6E8-A9186F982FD8}" type="presOf" srcId="{8F27C6A3-B028-4D09-A73F-F58B2AFABA8E}" destId="{63953A4B-5658-4D15-BA1E-C090F74A7971}" srcOrd="0" destOrd="0" presId="urn:microsoft.com/office/officeart/2008/layout/LinedList"/>
    <dgm:cxn modelId="{C742DCE1-0FFA-46C6-AD23-A00A2F91CA01}" srcId="{7A72F25E-AFB3-4ED8-B4D7-D54C607E3B73}" destId="{8F27C6A3-B028-4D09-A73F-F58B2AFABA8E}" srcOrd="8" destOrd="0" parTransId="{87AE014C-0D58-4180-9DCC-F7FE653A1667}" sibTransId="{304AEA70-F113-4A91-958D-2052A5F8E289}"/>
    <dgm:cxn modelId="{6C5D59EE-BBD9-47F8-8F09-CAB061AD3F8F}" type="presOf" srcId="{E3853AF8-21AF-4183-919E-5E63A1C7C0AE}" destId="{EEF3B12E-7F81-4045-8660-98A39AE05797}" srcOrd="0" destOrd="0" presId="urn:microsoft.com/office/officeart/2008/layout/LinedList"/>
    <dgm:cxn modelId="{4E1D02F5-6275-45EB-8108-9756096835D0}" type="presOf" srcId="{D14F2959-DF13-48B7-8AC9-DBBCD7DE3C07}" destId="{A5C8D74C-E100-447E-95F1-0E4A21CCA9B7}" srcOrd="0" destOrd="0" presId="urn:microsoft.com/office/officeart/2008/layout/LinedList"/>
    <dgm:cxn modelId="{8D6D4BF9-DE5A-41CA-8D3A-8458410D738B}" srcId="{7A72F25E-AFB3-4ED8-B4D7-D54C607E3B73}" destId="{F56B6663-59B3-409B-99CB-F83F7752E566}" srcOrd="1" destOrd="0" parTransId="{3B930C10-8179-4EB8-A850-6DCA81D7873C}" sibTransId="{B4597158-94C6-47A3-A2F6-5C41F3CAA105}"/>
    <dgm:cxn modelId="{C1818045-0A38-441D-8F90-326EBF88AD56}" type="presParOf" srcId="{2067D2B9-9836-40D7-96FA-F59FBD06B90B}" destId="{8FA4F871-2F28-40DA-ACD6-4DAC9CF19460}" srcOrd="0" destOrd="0" presId="urn:microsoft.com/office/officeart/2008/layout/LinedList"/>
    <dgm:cxn modelId="{1155448C-BC74-491F-A293-A6407F19273B}" type="presParOf" srcId="{2067D2B9-9836-40D7-96FA-F59FBD06B90B}" destId="{4E579C10-8D0E-42AC-AA49-01846132E7B6}" srcOrd="1" destOrd="0" presId="urn:microsoft.com/office/officeart/2008/layout/LinedList"/>
    <dgm:cxn modelId="{06559898-6A00-4150-86C5-D6B932DCACB9}" type="presParOf" srcId="{4E579C10-8D0E-42AC-AA49-01846132E7B6}" destId="{80ACDDC2-967F-40E7-98D6-965DF38FAF21}" srcOrd="0" destOrd="0" presId="urn:microsoft.com/office/officeart/2008/layout/LinedList"/>
    <dgm:cxn modelId="{E846A2A4-14DB-46C0-A02F-81F1A182F3B2}" type="presParOf" srcId="{4E579C10-8D0E-42AC-AA49-01846132E7B6}" destId="{22273117-DCAE-444F-A93D-92F863B5BCC2}" srcOrd="1" destOrd="0" presId="urn:microsoft.com/office/officeart/2008/layout/LinedList"/>
    <dgm:cxn modelId="{41E86F17-8D65-40F9-9E11-4301239DAB0E}" type="presParOf" srcId="{22273117-DCAE-444F-A93D-92F863B5BCC2}" destId="{0A8E93AF-21B7-409A-8955-9A3F5F001217}" srcOrd="0" destOrd="0" presId="urn:microsoft.com/office/officeart/2008/layout/LinedList"/>
    <dgm:cxn modelId="{18AF3546-EA1B-47E8-8487-FF8A9A66DF2F}" type="presParOf" srcId="{22273117-DCAE-444F-A93D-92F863B5BCC2}" destId="{C5C99254-29CC-47BF-9D93-9490D89D6B6B}" srcOrd="1" destOrd="0" presId="urn:microsoft.com/office/officeart/2008/layout/LinedList"/>
    <dgm:cxn modelId="{4FB147A2-5861-485C-B15B-8A46F1B6F1C1}" type="presParOf" srcId="{C5C99254-29CC-47BF-9D93-9490D89D6B6B}" destId="{D46883A4-F343-46E4-AFF0-DD2527154A11}" srcOrd="0" destOrd="0" presId="urn:microsoft.com/office/officeart/2008/layout/LinedList"/>
    <dgm:cxn modelId="{4D904DD9-B65F-4E24-8A38-F889D1CF1F20}" type="presParOf" srcId="{C5C99254-29CC-47BF-9D93-9490D89D6B6B}" destId="{7092E814-CC5C-4CD1-A24B-92D5B2379AF6}" srcOrd="1" destOrd="0" presId="urn:microsoft.com/office/officeart/2008/layout/LinedList"/>
    <dgm:cxn modelId="{F6BF9611-4774-4B5E-972D-AA73ACB12AB8}" type="presParOf" srcId="{C5C99254-29CC-47BF-9D93-9490D89D6B6B}" destId="{23A63B49-00B6-484D-8DBA-168A0264CB77}" srcOrd="2" destOrd="0" presId="urn:microsoft.com/office/officeart/2008/layout/LinedList"/>
    <dgm:cxn modelId="{5F6F8533-75BE-477E-9C83-1F8D4B359F5A}" type="presParOf" srcId="{22273117-DCAE-444F-A93D-92F863B5BCC2}" destId="{0C84EC9D-858E-4552-87B9-D3ED1345AF5D}" srcOrd="2" destOrd="0" presId="urn:microsoft.com/office/officeart/2008/layout/LinedList"/>
    <dgm:cxn modelId="{85D2087F-F4FE-46F3-9A04-2C56D8CE587D}" type="presParOf" srcId="{22273117-DCAE-444F-A93D-92F863B5BCC2}" destId="{C5B7044C-061A-4576-B7D6-007D73D9C69D}" srcOrd="3" destOrd="0" presId="urn:microsoft.com/office/officeart/2008/layout/LinedList"/>
    <dgm:cxn modelId="{8C499DE0-9840-459C-B993-85C1FF7240A3}" type="presParOf" srcId="{22273117-DCAE-444F-A93D-92F863B5BCC2}" destId="{40A17A42-7DDF-48F5-BB19-CE8B6AFCA64F}" srcOrd="4" destOrd="0" presId="urn:microsoft.com/office/officeart/2008/layout/LinedList"/>
    <dgm:cxn modelId="{FF555866-EF57-482F-93DC-30508329CA6A}" type="presParOf" srcId="{40A17A42-7DDF-48F5-BB19-CE8B6AFCA64F}" destId="{7931B2B9-F426-485D-A7B4-7A9018D0DC72}" srcOrd="0" destOrd="0" presId="urn:microsoft.com/office/officeart/2008/layout/LinedList"/>
    <dgm:cxn modelId="{5F70789A-6456-4408-A374-13F50672CEA8}" type="presParOf" srcId="{40A17A42-7DDF-48F5-BB19-CE8B6AFCA64F}" destId="{F5E594BF-6501-4596-BF13-5C9B274DBD93}" srcOrd="1" destOrd="0" presId="urn:microsoft.com/office/officeart/2008/layout/LinedList"/>
    <dgm:cxn modelId="{775495E7-F512-468B-A4D5-3EC485DD1DAA}" type="presParOf" srcId="{40A17A42-7DDF-48F5-BB19-CE8B6AFCA64F}" destId="{9D7F29CE-572E-4652-BC13-AEDFDBB163E4}" srcOrd="2" destOrd="0" presId="urn:microsoft.com/office/officeart/2008/layout/LinedList"/>
    <dgm:cxn modelId="{378F3602-52CA-4D5B-8FD5-369FC7E9F991}" type="presParOf" srcId="{22273117-DCAE-444F-A93D-92F863B5BCC2}" destId="{E2A7AE80-9639-4B0F-A8CB-047AF0ABF7FE}" srcOrd="5" destOrd="0" presId="urn:microsoft.com/office/officeart/2008/layout/LinedList"/>
    <dgm:cxn modelId="{B19A4CD7-029B-4AE7-B18A-4669BDA1DABF}" type="presParOf" srcId="{22273117-DCAE-444F-A93D-92F863B5BCC2}" destId="{B564EA6A-21EC-4F30-A03C-7F29A3B1AD95}" srcOrd="6" destOrd="0" presId="urn:microsoft.com/office/officeart/2008/layout/LinedList"/>
    <dgm:cxn modelId="{B962B35A-15A6-4975-88B7-848C0D98CD52}" type="presParOf" srcId="{22273117-DCAE-444F-A93D-92F863B5BCC2}" destId="{D93C21D9-EF0D-49A6-B000-C1DCEECD4C81}" srcOrd="7" destOrd="0" presId="urn:microsoft.com/office/officeart/2008/layout/LinedList"/>
    <dgm:cxn modelId="{BBD04363-0C87-479D-A487-05EF8FCD34C9}" type="presParOf" srcId="{D93C21D9-EF0D-49A6-B000-C1DCEECD4C81}" destId="{01FF7376-CBEA-48F0-964F-F68ADF78AE90}" srcOrd="0" destOrd="0" presId="urn:microsoft.com/office/officeart/2008/layout/LinedList"/>
    <dgm:cxn modelId="{B7B228B7-AC80-40BD-8296-0B5D8EAC9B43}" type="presParOf" srcId="{D93C21D9-EF0D-49A6-B000-C1DCEECD4C81}" destId="{0739E47A-00B1-44C4-A15B-E82DF99D0F2C}" srcOrd="1" destOrd="0" presId="urn:microsoft.com/office/officeart/2008/layout/LinedList"/>
    <dgm:cxn modelId="{0800E339-E53A-4B7B-9FB5-0E73B4049C1A}" type="presParOf" srcId="{D93C21D9-EF0D-49A6-B000-C1DCEECD4C81}" destId="{80A3A0DB-B23C-4B56-BEBA-54568660BCD1}" srcOrd="2" destOrd="0" presId="urn:microsoft.com/office/officeart/2008/layout/LinedList"/>
    <dgm:cxn modelId="{6689B1E7-0C85-422E-9DB9-D31BD3E2BEDB}" type="presParOf" srcId="{22273117-DCAE-444F-A93D-92F863B5BCC2}" destId="{4315FFCC-261A-46D3-A5F9-08EB6BE7B082}" srcOrd="8" destOrd="0" presId="urn:microsoft.com/office/officeart/2008/layout/LinedList"/>
    <dgm:cxn modelId="{065F93C6-0375-4B53-AA46-F0A928040259}" type="presParOf" srcId="{22273117-DCAE-444F-A93D-92F863B5BCC2}" destId="{90DA5329-31F1-497E-B892-C7E16B080485}" srcOrd="9" destOrd="0" presId="urn:microsoft.com/office/officeart/2008/layout/LinedList"/>
    <dgm:cxn modelId="{872D25E5-9EFE-464D-8458-EEB1F4A6290D}" type="presParOf" srcId="{22273117-DCAE-444F-A93D-92F863B5BCC2}" destId="{EABE0CD7-6718-4FF2-A98E-345E879E2A74}" srcOrd="10" destOrd="0" presId="urn:microsoft.com/office/officeart/2008/layout/LinedList"/>
    <dgm:cxn modelId="{C938491A-9899-4788-83B8-6CF0F9EDEFB2}" type="presParOf" srcId="{EABE0CD7-6718-4FF2-A98E-345E879E2A74}" destId="{61BF64C0-51AD-4AAB-9B6D-D168945A67FF}" srcOrd="0" destOrd="0" presId="urn:microsoft.com/office/officeart/2008/layout/LinedList"/>
    <dgm:cxn modelId="{1BD6E35E-D31E-4D0C-8072-CA2AEE668DD9}" type="presParOf" srcId="{EABE0CD7-6718-4FF2-A98E-345E879E2A74}" destId="{162A36BD-94D4-48AA-9487-D31F460F081C}" srcOrd="1" destOrd="0" presId="urn:microsoft.com/office/officeart/2008/layout/LinedList"/>
    <dgm:cxn modelId="{E591B8C7-3272-4514-A2E3-A70AF6C709B0}" type="presParOf" srcId="{EABE0CD7-6718-4FF2-A98E-345E879E2A74}" destId="{97621D96-095E-4E29-AA78-2765BD2CC7D2}" srcOrd="2" destOrd="0" presId="urn:microsoft.com/office/officeart/2008/layout/LinedList"/>
    <dgm:cxn modelId="{0061766C-2FAA-4BDC-98B1-A317F7B6D3CB}" type="presParOf" srcId="{22273117-DCAE-444F-A93D-92F863B5BCC2}" destId="{ECAFE1DA-6A09-414F-88C8-6AE44C0F1648}" srcOrd="11" destOrd="0" presId="urn:microsoft.com/office/officeart/2008/layout/LinedList"/>
    <dgm:cxn modelId="{D48DCEDD-CD02-4DFD-8668-1102770FEA0C}" type="presParOf" srcId="{22273117-DCAE-444F-A93D-92F863B5BCC2}" destId="{62E5F961-026E-45B6-A629-696EE3A535EB}" srcOrd="12" destOrd="0" presId="urn:microsoft.com/office/officeart/2008/layout/LinedList"/>
    <dgm:cxn modelId="{9A6D1902-0B3A-4ED8-94DA-4F052B9C50BE}" type="presParOf" srcId="{22273117-DCAE-444F-A93D-92F863B5BCC2}" destId="{331047BA-CECB-41C4-A6FA-D67071A146D8}" srcOrd="13" destOrd="0" presId="urn:microsoft.com/office/officeart/2008/layout/LinedList"/>
    <dgm:cxn modelId="{9461AEA7-D05D-4576-88A5-3E1F42A40BE6}" type="presParOf" srcId="{331047BA-CECB-41C4-A6FA-D67071A146D8}" destId="{C41626FF-1C0C-4E1E-B160-1ADD31932D52}" srcOrd="0" destOrd="0" presId="urn:microsoft.com/office/officeart/2008/layout/LinedList"/>
    <dgm:cxn modelId="{577E6AD2-147F-40EA-80C0-74D689C6A8F3}" type="presParOf" srcId="{331047BA-CECB-41C4-A6FA-D67071A146D8}" destId="{C9EFD1EE-59F8-405A-A1BF-8ABAB7840197}" srcOrd="1" destOrd="0" presId="urn:microsoft.com/office/officeart/2008/layout/LinedList"/>
    <dgm:cxn modelId="{5817E6F2-2023-4191-B747-2ECAD6385CF4}" type="presParOf" srcId="{331047BA-CECB-41C4-A6FA-D67071A146D8}" destId="{05254860-9795-4935-87CC-4C05D7CA92DB}" srcOrd="2" destOrd="0" presId="urn:microsoft.com/office/officeart/2008/layout/LinedList"/>
    <dgm:cxn modelId="{02428D19-3FC4-448D-B655-27FF73E6289F}" type="presParOf" srcId="{22273117-DCAE-444F-A93D-92F863B5BCC2}" destId="{5E0F94CA-487F-441A-8229-5FC601031204}" srcOrd="14" destOrd="0" presId="urn:microsoft.com/office/officeart/2008/layout/LinedList"/>
    <dgm:cxn modelId="{3C3A1F32-BE7E-44D3-88B5-9109BD7709EB}" type="presParOf" srcId="{22273117-DCAE-444F-A93D-92F863B5BCC2}" destId="{69F88FD3-64E9-46E0-B4D4-1D21A604EB39}" srcOrd="15" destOrd="0" presId="urn:microsoft.com/office/officeart/2008/layout/LinedList"/>
    <dgm:cxn modelId="{3D114B2C-D570-4298-BFDC-7FB0A528542E}" type="presParOf" srcId="{22273117-DCAE-444F-A93D-92F863B5BCC2}" destId="{F5B53721-A1AA-45D7-B22B-D4ECFD95932E}" srcOrd="16" destOrd="0" presId="urn:microsoft.com/office/officeart/2008/layout/LinedList"/>
    <dgm:cxn modelId="{20BAEF4D-A0B9-49FB-B7D3-9FDFC8BF6A12}" type="presParOf" srcId="{F5B53721-A1AA-45D7-B22B-D4ECFD95932E}" destId="{A2D4B794-61E9-41A9-B344-59C20FF49D99}" srcOrd="0" destOrd="0" presId="urn:microsoft.com/office/officeart/2008/layout/LinedList"/>
    <dgm:cxn modelId="{FC82E124-4579-4869-A51A-5B9713BF4F0B}" type="presParOf" srcId="{F5B53721-A1AA-45D7-B22B-D4ECFD95932E}" destId="{BDF8EB0B-2421-4F35-B4A4-D2310CF69A3F}" srcOrd="1" destOrd="0" presId="urn:microsoft.com/office/officeart/2008/layout/LinedList"/>
    <dgm:cxn modelId="{0F50030D-01F6-4FD3-84F1-D1E8FAF85031}" type="presParOf" srcId="{F5B53721-A1AA-45D7-B22B-D4ECFD95932E}" destId="{2A9AE4EF-A74E-4949-9A19-E9A1B8F193EA}" srcOrd="2" destOrd="0" presId="urn:microsoft.com/office/officeart/2008/layout/LinedList"/>
    <dgm:cxn modelId="{2CE9083F-EAC5-4D07-AD89-1AC162053CB1}" type="presParOf" srcId="{22273117-DCAE-444F-A93D-92F863B5BCC2}" destId="{5CAEC7BE-3FA9-46DA-B6D5-76C25DA3CC74}" srcOrd="17" destOrd="0" presId="urn:microsoft.com/office/officeart/2008/layout/LinedList"/>
    <dgm:cxn modelId="{85C2A4D5-2E7E-4A3D-A725-34FA2377BC46}" type="presParOf" srcId="{22273117-DCAE-444F-A93D-92F863B5BCC2}" destId="{BF3CA235-CB01-4DB9-B89F-19385851AE8F}" srcOrd="18" destOrd="0" presId="urn:microsoft.com/office/officeart/2008/layout/LinedList"/>
    <dgm:cxn modelId="{A9DA8DD2-FCF9-4A65-B695-1C7F8A23983C}" type="presParOf" srcId="{22273117-DCAE-444F-A93D-92F863B5BCC2}" destId="{7DE17DD3-774A-4BBC-86F3-7033FDDFA01B}" srcOrd="19" destOrd="0" presId="urn:microsoft.com/office/officeart/2008/layout/LinedList"/>
    <dgm:cxn modelId="{E39608CC-3586-4E10-88E2-A22FF0B726A0}" type="presParOf" srcId="{7DE17DD3-774A-4BBC-86F3-7033FDDFA01B}" destId="{A8D9C016-5CA4-4095-96F4-B8C86102E7E9}" srcOrd="0" destOrd="0" presId="urn:microsoft.com/office/officeart/2008/layout/LinedList"/>
    <dgm:cxn modelId="{87B9E4D1-6D6B-45C3-AE0D-5B8E46BCD9E0}" type="presParOf" srcId="{7DE17DD3-774A-4BBC-86F3-7033FDDFA01B}" destId="{E227306D-3690-48A7-A730-D8F526EC1FB4}" srcOrd="1" destOrd="0" presId="urn:microsoft.com/office/officeart/2008/layout/LinedList"/>
    <dgm:cxn modelId="{881884F3-6771-4623-9FC7-FF2884B78117}" type="presParOf" srcId="{7DE17DD3-774A-4BBC-86F3-7033FDDFA01B}" destId="{329F3F1A-6421-4FB5-94D5-9F3FCAA5F0AE}" srcOrd="2" destOrd="0" presId="urn:microsoft.com/office/officeart/2008/layout/LinedList"/>
    <dgm:cxn modelId="{3B97BB50-55C1-4351-A6F1-620FD8234490}" type="presParOf" srcId="{22273117-DCAE-444F-A93D-92F863B5BCC2}" destId="{B4B72788-0002-4FB7-BCC2-DCD7F827F925}" srcOrd="20" destOrd="0" presId="urn:microsoft.com/office/officeart/2008/layout/LinedList"/>
    <dgm:cxn modelId="{BE930A35-D043-4703-8547-A917F5A2C5D5}" type="presParOf" srcId="{22273117-DCAE-444F-A93D-92F863B5BCC2}" destId="{8FAD07AB-9D9F-4529-A52D-FF0730A5E8D4}" srcOrd="21" destOrd="0" presId="urn:microsoft.com/office/officeart/2008/layout/LinedList"/>
    <dgm:cxn modelId="{9D2234CE-25A0-4236-A396-B7CBFFC258EA}" type="presParOf" srcId="{22273117-DCAE-444F-A93D-92F863B5BCC2}" destId="{838A7ADF-FC1C-46E5-A773-D0FA3CFAAA7B}" srcOrd="22" destOrd="0" presId="urn:microsoft.com/office/officeart/2008/layout/LinedList"/>
    <dgm:cxn modelId="{0A9BE521-1282-427D-A623-B09123AA83B6}" type="presParOf" srcId="{838A7ADF-FC1C-46E5-A773-D0FA3CFAAA7B}" destId="{5E1011D4-B405-4EF3-9416-3CA18B2FB428}" srcOrd="0" destOrd="0" presId="urn:microsoft.com/office/officeart/2008/layout/LinedList"/>
    <dgm:cxn modelId="{A5B07AB5-71D7-40CC-8746-6294471252DC}" type="presParOf" srcId="{838A7ADF-FC1C-46E5-A773-D0FA3CFAAA7B}" destId="{639D5D1A-4180-42DC-A736-883E8CC9A9C1}" srcOrd="1" destOrd="0" presId="urn:microsoft.com/office/officeart/2008/layout/LinedList"/>
    <dgm:cxn modelId="{36E553A0-A013-4B7D-BD7D-BDC4DBE6516D}" type="presParOf" srcId="{838A7ADF-FC1C-46E5-A773-D0FA3CFAAA7B}" destId="{01B61DA3-AA4B-4B29-A0E1-E70E98A76C88}" srcOrd="2" destOrd="0" presId="urn:microsoft.com/office/officeart/2008/layout/LinedList"/>
    <dgm:cxn modelId="{DCCB7BAD-F81A-4B7A-A2FB-F483CBB33C1A}" type="presParOf" srcId="{22273117-DCAE-444F-A93D-92F863B5BCC2}" destId="{60B7B40F-B241-46A7-9CE1-CE8C7FDE9532}" srcOrd="23" destOrd="0" presId="urn:microsoft.com/office/officeart/2008/layout/LinedList"/>
    <dgm:cxn modelId="{8239523B-3AD4-4686-8257-7EE29DF32FBD}" type="presParOf" srcId="{22273117-DCAE-444F-A93D-92F863B5BCC2}" destId="{04C86132-2AA0-4AC0-92A2-3EDB7223FB42}" srcOrd="24" destOrd="0" presId="urn:microsoft.com/office/officeart/2008/layout/LinedList"/>
    <dgm:cxn modelId="{56821149-2A1B-495F-A66A-F7369095163B}" type="presParOf" srcId="{22273117-DCAE-444F-A93D-92F863B5BCC2}" destId="{55796A65-98CC-4CB6-AA1C-67FEDF34E9C8}" srcOrd="25" destOrd="0" presId="urn:microsoft.com/office/officeart/2008/layout/LinedList"/>
    <dgm:cxn modelId="{482A79A0-5367-4144-9BF1-414E1243F340}" type="presParOf" srcId="{55796A65-98CC-4CB6-AA1C-67FEDF34E9C8}" destId="{7A12C86A-3056-41CA-8DE6-874A993BE407}" srcOrd="0" destOrd="0" presId="urn:microsoft.com/office/officeart/2008/layout/LinedList"/>
    <dgm:cxn modelId="{D0948337-07D4-4CBF-8CB6-417ED131588E}" type="presParOf" srcId="{55796A65-98CC-4CB6-AA1C-67FEDF34E9C8}" destId="{63953A4B-5658-4D15-BA1E-C090F74A7971}" srcOrd="1" destOrd="0" presId="urn:microsoft.com/office/officeart/2008/layout/LinedList"/>
    <dgm:cxn modelId="{FB55A187-65E2-411B-9BF1-213146C35BC3}" type="presParOf" srcId="{55796A65-98CC-4CB6-AA1C-67FEDF34E9C8}" destId="{75A49FEE-5F8B-416E-9777-3C5CF64E3270}" srcOrd="2" destOrd="0" presId="urn:microsoft.com/office/officeart/2008/layout/LinedList"/>
    <dgm:cxn modelId="{EFAC1762-1FD4-4DB4-BBFF-5D98FC0C9E15}" type="presParOf" srcId="{22273117-DCAE-444F-A93D-92F863B5BCC2}" destId="{CB748996-4EA0-4B9A-9E80-4536689F0885}" srcOrd="26" destOrd="0" presId="urn:microsoft.com/office/officeart/2008/layout/LinedList"/>
    <dgm:cxn modelId="{12D79B09-0E2C-4252-A953-492E8AB4AEBD}" type="presParOf" srcId="{22273117-DCAE-444F-A93D-92F863B5BCC2}" destId="{4B0D3C66-C82F-4D60-96F4-D2ED8C9BA2F8}" srcOrd="27" destOrd="0" presId="urn:microsoft.com/office/officeart/2008/layout/LinedList"/>
    <dgm:cxn modelId="{150F0C09-A55B-4FF6-B66F-41A98FA6E43C}" type="presParOf" srcId="{22273117-DCAE-444F-A93D-92F863B5BCC2}" destId="{E44D1380-2814-4FCE-8F7F-ADA52379E256}" srcOrd="28" destOrd="0" presId="urn:microsoft.com/office/officeart/2008/layout/LinedList"/>
    <dgm:cxn modelId="{2CFC1ACB-C6E0-49AB-9834-E998E9C17651}" type="presParOf" srcId="{E44D1380-2814-4FCE-8F7F-ADA52379E256}" destId="{12DB712C-C0FD-492E-AD46-04014F31AF3B}" srcOrd="0" destOrd="0" presId="urn:microsoft.com/office/officeart/2008/layout/LinedList"/>
    <dgm:cxn modelId="{C07113CA-EDD1-43D3-8901-3E0D4F9D1B27}" type="presParOf" srcId="{E44D1380-2814-4FCE-8F7F-ADA52379E256}" destId="{A5C8D74C-E100-447E-95F1-0E4A21CCA9B7}" srcOrd="1" destOrd="0" presId="urn:microsoft.com/office/officeart/2008/layout/LinedList"/>
    <dgm:cxn modelId="{0396A7F7-7141-4914-A2E5-AAD4A3B50122}" type="presParOf" srcId="{E44D1380-2814-4FCE-8F7F-ADA52379E256}" destId="{AC296136-72D5-43BA-B656-5378C7DDB5CF}" srcOrd="2" destOrd="0" presId="urn:microsoft.com/office/officeart/2008/layout/LinedList"/>
    <dgm:cxn modelId="{F423BAFA-4BF4-4398-99A4-63D65B1D2A7C}" type="presParOf" srcId="{22273117-DCAE-444F-A93D-92F863B5BCC2}" destId="{0F635035-4F5F-49AC-882C-D3B1643C7C2B}" srcOrd="29" destOrd="0" presId="urn:microsoft.com/office/officeart/2008/layout/LinedList"/>
    <dgm:cxn modelId="{19F99548-E132-4B92-A43F-E6F546B6885D}" type="presParOf" srcId="{22273117-DCAE-444F-A93D-92F863B5BCC2}" destId="{57ADB291-B382-46FA-A8A1-FAF49D036E94}" srcOrd="30" destOrd="0" presId="urn:microsoft.com/office/officeart/2008/layout/LinedList"/>
    <dgm:cxn modelId="{514AF349-3B63-4059-87EF-56FFE8F0ACED}" type="presParOf" srcId="{22273117-DCAE-444F-A93D-92F863B5BCC2}" destId="{04ED7BBC-C1DB-4FF2-86ED-3B3F0C3B646E}" srcOrd="31" destOrd="0" presId="urn:microsoft.com/office/officeart/2008/layout/LinedList"/>
    <dgm:cxn modelId="{4A16FDE1-A41E-4B1A-96AF-B16D484DEF33}" type="presParOf" srcId="{04ED7BBC-C1DB-4FF2-86ED-3B3F0C3B646E}" destId="{85DFE925-6B11-4EB9-8FC9-ECB6C9372749}" srcOrd="0" destOrd="0" presId="urn:microsoft.com/office/officeart/2008/layout/LinedList"/>
    <dgm:cxn modelId="{E6D51025-8B90-4421-8294-DA92F189C441}" type="presParOf" srcId="{04ED7BBC-C1DB-4FF2-86ED-3B3F0C3B646E}" destId="{EEF3B12E-7F81-4045-8660-98A39AE05797}" srcOrd="1" destOrd="0" presId="urn:microsoft.com/office/officeart/2008/layout/LinedList"/>
    <dgm:cxn modelId="{6A1EA5EF-1B14-405F-8E25-7CF88EF59EDF}" type="presParOf" srcId="{04ED7BBC-C1DB-4FF2-86ED-3B3F0C3B646E}" destId="{9BF76942-7933-4AA0-AA8C-24C12C250604}" srcOrd="2" destOrd="0" presId="urn:microsoft.com/office/officeart/2008/layout/LinedList"/>
    <dgm:cxn modelId="{88214F11-547B-4007-A87C-438B37DAFA44}" type="presParOf" srcId="{22273117-DCAE-444F-A93D-92F863B5BCC2}" destId="{9E189BC1-CF59-4C53-97A2-9139F6C80962}" srcOrd="32" destOrd="0" presId="urn:microsoft.com/office/officeart/2008/layout/LinedList"/>
    <dgm:cxn modelId="{A0921656-C848-46C5-936F-EB1C987F1337}" type="presParOf" srcId="{22273117-DCAE-444F-A93D-92F863B5BCC2}" destId="{18EAF290-DAA9-4E18-A528-A9B5DFB70ABF}" srcOrd="33" destOrd="0" presId="urn:microsoft.com/office/officeart/2008/layout/LinedList"/>
    <dgm:cxn modelId="{98C17066-39F3-4EDD-B511-34B50BACBC2E}" type="presParOf" srcId="{22273117-DCAE-444F-A93D-92F863B5BCC2}" destId="{7180FB6D-C47E-41C9-A94E-1104D2365856}" srcOrd="34" destOrd="0" presId="urn:microsoft.com/office/officeart/2008/layout/LinedList"/>
    <dgm:cxn modelId="{3C505FB7-7AA6-4A2C-A472-9ECD30B5C9F2}" type="presParOf" srcId="{7180FB6D-C47E-41C9-A94E-1104D2365856}" destId="{1C5BB845-5057-476B-A937-11B4E8DC7628}" srcOrd="0" destOrd="0" presId="urn:microsoft.com/office/officeart/2008/layout/LinedList"/>
    <dgm:cxn modelId="{7708DACD-A319-4938-BB5B-BFF46F870A77}" type="presParOf" srcId="{7180FB6D-C47E-41C9-A94E-1104D2365856}" destId="{7C1519C2-C556-461D-B554-EB52B784BB93}" srcOrd="1" destOrd="0" presId="urn:microsoft.com/office/officeart/2008/layout/LinedList"/>
    <dgm:cxn modelId="{1972A7A4-1404-42C5-96CC-0C0D3DC9ECD1}" type="presParOf" srcId="{7180FB6D-C47E-41C9-A94E-1104D2365856}" destId="{8A8467C4-06BD-4373-B363-7D1EE92E4D8F}" srcOrd="2" destOrd="0" presId="urn:microsoft.com/office/officeart/2008/layout/LinedList"/>
    <dgm:cxn modelId="{A99EA314-A87F-4732-9126-C3B2E7401865}" type="presParOf" srcId="{22273117-DCAE-444F-A93D-92F863B5BCC2}" destId="{92FFDBC2-B076-4D80-AF82-593E51DCE1B0}" srcOrd="35" destOrd="0" presId="urn:microsoft.com/office/officeart/2008/layout/LinedList"/>
    <dgm:cxn modelId="{C7B5B899-08FB-4297-81C7-871C14DC14ED}" type="presParOf" srcId="{22273117-DCAE-444F-A93D-92F863B5BCC2}" destId="{66A47FF7-13CB-4F36-8228-32E36382340E}" srcOrd="36" destOrd="0" presId="urn:microsoft.com/office/officeart/2008/layout/LinedList"/>
    <dgm:cxn modelId="{170684FB-DDFA-4E6B-BD60-CD9E2EC9EF72}" type="presParOf" srcId="{22273117-DCAE-444F-A93D-92F863B5BCC2}" destId="{9B475DAE-550E-4844-A714-CFC8671F495C}" srcOrd="37" destOrd="0" presId="urn:microsoft.com/office/officeart/2008/layout/LinedList"/>
    <dgm:cxn modelId="{1F3737DC-9BA0-4D19-9040-EC1AC95BFE27}" type="presParOf" srcId="{9B475DAE-550E-4844-A714-CFC8671F495C}" destId="{0F4951D5-FEA1-42A8-A71C-BCECCB46A7A3}" srcOrd="0" destOrd="0" presId="urn:microsoft.com/office/officeart/2008/layout/LinedList"/>
    <dgm:cxn modelId="{05353361-28CA-40EE-98A6-80A36B5F9E4E}" type="presParOf" srcId="{9B475DAE-550E-4844-A714-CFC8671F495C}" destId="{16B45636-8756-402D-8CE3-44354F39D9F8}" srcOrd="1" destOrd="0" presId="urn:microsoft.com/office/officeart/2008/layout/LinedList"/>
    <dgm:cxn modelId="{F1D3B77C-2229-49FE-9032-EB82E435C06B}" type="presParOf" srcId="{9B475DAE-550E-4844-A714-CFC8671F495C}" destId="{A2D0D957-0F80-414F-ABBA-93DAC3AB40A2}" srcOrd="2" destOrd="0" presId="urn:microsoft.com/office/officeart/2008/layout/LinedList"/>
    <dgm:cxn modelId="{0A0705BB-070A-4312-B608-C3460356DC5F}" type="presParOf" srcId="{22273117-DCAE-444F-A93D-92F863B5BCC2}" destId="{342D7493-6244-44F6-A338-C657CA1CCA3B}" srcOrd="38" destOrd="0" presId="urn:microsoft.com/office/officeart/2008/layout/LinedList"/>
    <dgm:cxn modelId="{59FE0D59-13E2-4EC7-A5AD-E5653D5C3527}" type="presParOf" srcId="{22273117-DCAE-444F-A93D-92F863B5BCC2}" destId="{F0E97DDD-E438-46AE-9238-AE3B6ACEFA52}" srcOrd="39" destOrd="0" presId="urn:microsoft.com/office/officeart/2008/layout/LinedList"/>
    <dgm:cxn modelId="{91C92690-470B-4D4E-BB31-61244C484880}" type="presParOf" srcId="{22273117-DCAE-444F-A93D-92F863B5BCC2}" destId="{78DFBA32-E443-49F4-AE20-DD4E5033B15A}" srcOrd="40" destOrd="0" presId="urn:microsoft.com/office/officeart/2008/layout/LinedList"/>
    <dgm:cxn modelId="{265A8EE9-D8C4-491B-BA08-B3E6AB6D4A7B}" type="presParOf" srcId="{78DFBA32-E443-49F4-AE20-DD4E5033B15A}" destId="{5BC76484-CDA7-4CB3-A123-8AD546C99935}" srcOrd="0" destOrd="0" presId="urn:microsoft.com/office/officeart/2008/layout/LinedList"/>
    <dgm:cxn modelId="{66BB4A4F-F36D-4A29-AB11-95B485F6ABFF}" type="presParOf" srcId="{78DFBA32-E443-49F4-AE20-DD4E5033B15A}" destId="{67C1B688-3CEE-4A75-8B79-EF656CED1AB2}" srcOrd="1" destOrd="0" presId="urn:microsoft.com/office/officeart/2008/layout/LinedList"/>
    <dgm:cxn modelId="{8C952108-407E-42A2-9A07-969F8535D7BC}" type="presParOf" srcId="{78DFBA32-E443-49F4-AE20-DD4E5033B15A}" destId="{054070DF-38AB-4819-AE6E-B6949F4869B8}" srcOrd="2" destOrd="0" presId="urn:microsoft.com/office/officeart/2008/layout/LinedList"/>
    <dgm:cxn modelId="{B21ABBB9-BF86-4505-9426-C64B85AC257E}" type="presParOf" srcId="{22273117-DCAE-444F-A93D-92F863B5BCC2}" destId="{0D24D754-494E-4292-9425-7114293423C0}" srcOrd="41" destOrd="0" presId="urn:microsoft.com/office/officeart/2008/layout/LinedList"/>
    <dgm:cxn modelId="{219896CC-0B65-4CCB-9BB4-A756BB45465B}" type="presParOf" srcId="{22273117-DCAE-444F-A93D-92F863B5BCC2}" destId="{3B8E9A95-1CF7-4196-AE56-2DF82C19F084}" srcOrd="4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075DF8-A7A4-4837-AFD7-BF16C541CB56}" type="doc">
      <dgm:prSet loTypeId="urn:microsoft.com/office/officeart/2005/8/layout/bProcess3" loCatId="process" qsTypeId="urn:microsoft.com/office/officeart/2005/8/quickstyle/simple1" qsCatId="simple" csTypeId="urn:microsoft.com/office/officeart/2005/8/colors/accent3_1" csCatId="accent3" phldr="1"/>
      <dgm:spPr/>
      <dgm:t>
        <a:bodyPr/>
        <a:lstStyle/>
        <a:p>
          <a:endParaRPr lang="en-US"/>
        </a:p>
      </dgm:t>
    </dgm:pt>
    <dgm:pt modelId="{28BD3BA3-A39D-4CAB-92A9-456D63459A20}">
      <dgm:prSet phldrT="[Text]"/>
      <dgm:spPr/>
      <dgm:t>
        <a:bodyPr/>
        <a:lstStyle/>
        <a:p>
          <a:r>
            <a:rPr kumimoji="0" lang="en-US" b="1" i="0" u="none" strike="noStrike" cap="none" spc="0" normalizeH="0" baseline="0" noProof="0">
              <a:ln/>
              <a:effectLst/>
              <a:uLnTx/>
              <a:uFillTx/>
              <a:latin typeface="+mn-lt"/>
              <a:ea typeface="Segoe UI" pitchFamily="34" charset="0"/>
              <a:cs typeface="Segoe UI" pitchFamily="34" charset="0"/>
            </a:rPr>
            <a:t>Authentication</a:t>
          </a:r>
          <a:endParaRPr lang="en-US" b="1">
            <a:latin typeface="+mn-lt"/>
          </a:endParaRPr>
        </a:p>
      </dgm:t>
    </dgm:pt>
    <dgm:pt modelId="{0FA76A45-22F8-4EFD-A6D2-D2EF8F60AB1A}" type="parTrans" cxnId="{FD30EE0B-30B2-4A97-9979-E159F9293BA6}">
      <dgm:prSet/>
      <dgm:spPr/>
      <dgm:t>
        <a:bodyPr/>
        <a:lstStyle/>
        <a:p>
          <a:endParaRPr lang="en-US">
            <a:latin typeface="+mn-lt"/>
          </a:endParaRPr>
        </a:p>
      </dgm:t>
    </dgm:pt>
    <dgm:pt modelId="{EE2D97F3-FB56-47F4-85A2-54761BD853B2}" type="sibTrans" cxnId="{FD30EE0B-30B2-4A97-9979-E159F9293BA6}">
      <dgm:prSet/>
      <dgm:spPr/>
      <dgm:t>
        <a:bodyPr/>
        <a:lstStyle/>
        <a:p>
          <a:endParaRPr lang="en-US">
            <a:latin typeface="+mn-lt"/>
          </a:endParaRPr>
        </a:p>
      </dgm:t>
    </dgm:pt>
    <dgm:pt modelId="{0FB37047-280A-4776-A315-01061916C955}">
      <dgm:prSet phldrT="[Text]"/>
      <dgm:spPr/>
      <dgm:t>
        <a:bodyPr/>
        <a:lstStyle/>
        <a:p>
          <a:r>
            <a:rPr lang="en-US">
              <a:latin typeface="+mn-lt"/>
            </a:rPr>
            <a:t>Login to target tenant using Microsoft 365 account</a:t>
          </a:r>
        </a:p>
      </dgm:t>
    </dgm:pt>
    <dgm:pt modelId="{17CC0A26-689D-4A0B-B6E1-CF040F24206E}" type="parTrans" cxnId="{C4DA1934-9328-4315-A7F3-0842E48CA434}">
      <dgm:prSet/>
      <dgm:spPr/>
      <dgm:t>
        <a:bodyPr/>
        <a:lstStyle/>
        <a:p>
          <a:endParaRPr lang="en-US">
            <a:latin typeface="+mn-lt"/>
          </a:endParaRPr>
        </a:p>
      </dgm:t>
    </dgm:pt>
    <dgm:pt modelId="{6FBEF442-645E-4937-8909-F781BBBAE69E}" type="sibTrans" cxnId="{C4DA1934-9328-4315-A7F3-0842E48CA434}">
      <dgm:prSet/>
      <dgm:spPr/>
      <dgm:t>
        <a:bodyPr/>
        <a:lstStyle/>
        <a:p>
          <a:endParaRPr lang="en-US">
            <a:latin typeface="+mn-lt"/>
          </a:endParaRPr>
        </a:p>
      </dgm:t>
    </dgm:pt>
    <dgm:pt modelId="{9F1E8922-CDEF-4B89-992D-64C3E1A8EE83}">
      <dgm:prSet phldrT="[Text]"/>
      <dgm:spPr/>
      <dgm:t>
        <a:bodyPr/>
        <a:lstStyle/>
        <a:p>
          <a:r>
            <a:rPr lang="en-US" b="1">
              <a:latin typeface="+mn-lt"/>
            </a:rPr>
            <a:t>Scan</a:t>
          </a:r>
        </a:p>
      </dgm:t>
    </dgm:pt>
    <dgm:pt modelId="{B7D71424-C51E-46E6-851B-AA94E73E99D1}" type="parTrans" cxnId="{019E217C-049A-45E9-A70F-3C43BFB8F631}">
      <dgm:prSet/>
      <dgm:spPr/>
      <dgm:t>
        <a:bodyPr/>
        <a:lstStyle/>
        <a:p>
          <a:endParaRPr lang="en-US">
            <a:latin typeface="+mn-lt"/>
          </a:endParaRPr>
        </a:p>
      </dgm:t>
    </dgm:pt>
    <dgm:pt modelId="{FC2F6A8F-21E2-4FE5-8474-962E07FCA64C}" type="sibTrans" cxnId="{019E217C-049A-45E9-A70F-3C43BFB8F631}">
      <dgm:prSet/>
      <dgm:spPr/>
      <dgm:t>
        <a:bodyPr/>
        <a:lstStyle/>
        <a:p>
          <a:endParaRPr lang="en-US">
            <a:latin typeface="+mn-lt"/>
          </a:endParaRPr>
        </a:p>
      </dgm:t>
    </dgm:pt>
    <dgm:pt modelId="{E77C30C6-C60F-4E2C-B67D-697B4AB060D5}">
      <dgm:prSet phldrT="[Text]"/>
      <dgm:spPr/>
      <dgm:t>
        <a:bodyPr/>
        <a:lstStyle/>
        <a:p>
          <a:r>
            <a:rPr lang="en-US">
              <a:latin typeface="+mn-lt"/>
            </a:rPr>
            <a:t>Performed on every file</a:t>
          </a:r>
        </a:p>
      </dgm:t>
    </dgm:pt>
    <dgm:pt modelId="{EDF4FC90-EE50-4A43-B5A3-605C388F033E}" type="parTrans" cxnId="{CC63621B-D137-4054-962B-C70C00DC49CD}">
      <dgm:prSet/>
      <dgm:spPr/>
      <dgm:t>
        <a:bodyPr/>
        <a:lstStyle/>
        <a:p>
          <a:endParaRPr lang="en-US">
            <a:latin typeface="+mn-lt"/>
          </a:endParaRPr>
        </a:p>
      </dgm:t>
    </dgm:pt>
    <dgm:pt modelId="{8347D710-F4ED-45F2-A990-4BD63B90C0AA}" type="sibTrans" cxnId="{CC63621B-D137-4054-962B-C70C00DC49CD}">
      <dgm:prSet/>
      <dgm:spPr/>
      <dgm:t>
        <a:bodyPr/>
        <a:lstStyle/>
        <a:p>
          <a:endParaRPr lang="en-US">
            <a:latin typeface="+mn-lt"/>
          </a:endParaRPr>
        </a:p>
      </dgm:t>
    </dgm:pt>
    <dgm:pt modelId="{7AD179DC-7C38-4918-BF2D-4B0F3DBD2D8B}">
      <dgm:prSet phldrT="[Text]"/>
      <dgm:spPr/>
      <dgm:t>
        <a:bodyPr/>
        <a:lstStyle/>
        <a:p>
          <a:r>
            <a:rPr lang="en-US">
              <a:latin typeface="+mn-lt"/>
            </a:rPr>
            <a:t>Verifies access to data source and write access to target (SharePoint Online)</a:t>
          </a:r>
        </a:p>
      </dgm:t>
    </dgm:pt>
    <dgm:pt modelId="{6F2F7FEE-C352-4A36-9237-0083CA7A4F54}" type="parTrans" cxnId="{57563B50-4189-429C-9EB2-5C6DFAA9B8D9}">
      <dgm:prSet/>
      <dgm:spPr/>
      <dgm:t>
        <a:bodyPr/>
        <a:lstStyle/>
        <a:p>
          <a:endParaRPr lang="en-US">
            <a:latin typeface="+mn-lt"/>
          </a:endParaRPr>
        </a:p>
      </dgm:t>
    </dgm:pt>
    <dgm:pt modelId="{650ECA3E-9688-4F88-84CF-987461A4AD92}" type="sibTrans" cxnId="{57563B50-4189-429C-9EB2-5C6DFAA9B8D9}">
      <dgm:prSet/>
      <dgm:spPr/>
      <dgm:t>
        <a:bodyPr/>
        <a:lstStyle/>
        <a:p>
          <a:endParaRPr lang="en-US">
            <a:latin typeface="+mn-lt"/>
          </a:endParaRPr>
        </a:p>
      </dgm:t>
    </dgm:pt>
    <dgm:pt modelId="{3B2E3052-7A2B-4A97-B856-CDC04C3D1E5D}">
      <dgm:prSet phldrT="[Text]"/>
      <dgm:spPr/>
      <dgm:t>
        <a:bodyPr/>
        <a:lstStyle/>
        <a:p>
          <a:r>
            <a:rPr lang="en-US" b="1">
              <a:latin typeface="+mn-lt"/>
            </a:rPr>
            <a:t>Package</a:t>
          </a:r>
        </a:p>
      </dgm:t>
    </dgm:pt>
    <dgm:pt modelId="{D33DAFC0-AA4F-4E71-A0A3-95C5E8F42D42}" type="parTrans" cxnId="{ED864E79-BB00-4A12-98C9-CFC004D0A133}">
      <dgm:prSet/>
      <dgm:spPr/>
      <dgm:t>
        <a:bodyPr/>
        <a:lstStyle/>
        <a:p>
          <a:endParaRPr lang="en-US">
            <a:latin typeface="+mn-lt"/>
          </a:endParaRPr>
        </a:p>
      </dgm:t>
    </dgm:pt>
    <dgm:pt modelId="{4F9886ED-E2CD-4799-93C3-2C86B80307C8}" type="sibTrans" cxnId="{ED864E79-BB00-4A12-98C9-CFC004D0A133}">
      <dgm:prSet/>
      <dgm:spPr/>
      <dgm:t>
        <a:bodyPr/>
        <a:lstStyle/>
        <a:p>
          <a:endParaRPr lang="en-US">
            <a:latin typeface="+mn-lt"/>
          </a:endParaRPr>
        </a:p>
      </dgm:t>
    </dgm:pt>
    <dgm:pt modelId="{5E1E30F7-EFCE-46CA-8AC7-1EBD25EAE7A6}">
      <dgm:prSet phldrT="[Text]"/>
      <dgm:spPr/>
      <dgm:t>
        <a:bodyPr/>
        <a:lstStyle/>
        <a:p>
          <a:r>
            <a:rPr lang="en-US">
              <a:latin typeface="+mn-lt"/>
            </a:rPr>
            <a:t>Content package is created containing manifest of 8 XMLs</a:t>
          </a:r>
        </a:p>
      </dgm:t>
    </dgm:pt>
    <dgm:pt modelId="{0F39FCBC-A26B-4AFF-AA14-5200E774365B}" type="parTrans" cxnId="{D5621A2B-B1E2-4375-BF3F-9E1022E51149}">
      <dgm:prSet/>
      <dgm:spPr/>
      <dgm:t>
        <a:bodyPr/>
        <a:lstStyle/>
        <a:p>
          <a:endParaRPr lang="en-US">
            <a:latin typeface="+mn-lt"/>
          </a:endParaRPr>
        </a:p>
      </dgm:t>
    </dgm:pt>
    <dgm:pt modelId="{45EDFE92-6398-4822-BED0-2D0553552688}" type="sibTrans" cxnId="{D5621A2B-B1E2-4375-BF3F-9E1022E51149}">
      <dgm:prSet/>
      <dgm:spPr/>
      <dgm:t>
        <a:bodyPr/>
        <a:lstStyle/>
        <a:p>
          <a:endParaRPr lang="en-US">
            <a:latin typeface="+mn-lt"/>
          </a:endParaRPr>
        </a:p>
      </dgm:t>
    </dgm:pt>
    <dgm:pt modelId="{4224D1EC-8830-4742-8A28-48FAE9AAA528}">
      <dgm:prSet phldrT="[Text]"/>
      <dgm:spPr/>
      <dgm:t>
        <a:bodyPr/>
        <a:lstStyle/>
        <a:p>
          <a:r>
            <a:rPr lang="en-US">
              <a:latin typeface="+mn-lt"/>
            </a:rPr>
            <a:t>Scans for known potential issues</a:t>
          </a:r>
        </a:p>
      </dgm:t>
    </dgm:pt>
    <dgm:pt modelId="{0160ABC8-FBDE-4000-B764-2217C908D2BF}" type="parTrans" cxnId="{09151887-05A0-491F-B7A2-02FCCE5E8115}">
      <dgm:prSet/>
      <dgm:spPr/>
      <dgm:t>
        <a:bodyPr/>
        <a:lstStyle/>
        <a:p>
          <a:endParaRPr lang="en-US">
            <a:latin typeface="+mn-lt"/>
          </a:endParaRPr>
        </a:p>
      </dgm:t>
    </dgm:pt>
    <dgm:pt modelId="{B01850F4-86A8-482C-A3E8-565A5B688BE4}" type="sibTrans" cxnId="{09151887-05A0-491F-B7A2-02FCCE5E8115}">
      <dgm:prSet/>
      <dgm:spPr/>
      <dgm:t>
        <a:bodyPr/>
        <a:lstStyle/>
        <a:p>
          <a:endParaRPr lang="en-US">
            <a:latin typeface="+mn-lt"/>
          </a:endParaRPr>
        </a:p>
      </dgm:t>
    </dgm:pt>
    <dgm:pt modelId="{C6F3318B-D7C5-462E-B230-FCBB0D04ABE2}">
      <dgm:prSet phldrT="[Text]"/>
      <dgm:spPr/>
      <dgm:t>
        <a:bodyPr/>
        <a:lstStyle/>
        <a:p>
          <a:r>
            <a:rPr lang="en-US" b="1">
              <a:latin typeface="+mn-lt"/>
            </a:rPr>
            <a:t>Upload</a:t>
          </a:r>
        </a:p>
      </dgm:t>
    </dgm:pt>
    <dgm:pt modelId="{95230272-2962-4A0B-AAD3-C295C2E32BAA}" type="parTrans" cxnId="{8183D282-A85F-4FFB-A461-2BB1449DA60F}">
      <dgm:prSet/>
      <dgm:spPr/>
      <dgm:t>
        <a:bodyPr/>
        <a:lstStyle/>
        <a:p>
          <a:endParaRPr lang="en-US">
            <a:latin typeface="+mn-lt"/>
          </a:endParaRPr>
        </a:p>
      </dgm:t>
    </dgm:pt>
    <dgm:pt modelId="{38C100B8-CC4B-4E72-9C03-9A3D2FF17D03}" type="sibTrans" cxnId="{8183D282-A85F-4FFB-A461-2BB1449DA60F}">
      <dgm:prSet/>
      <dgm:spPr/>
      <dgm:t>
        <a:bodyPr/>
        <a:lstStyle/>
        <a:p>
          <a:endParaRPr lang="en-US">
            <a:latin typeface="+mn-lt"/>
          </a:endParaRPr>
        </a:p>
      </dgm:t>
    </dgm:pt>
    <dgm:pt modelId="{D3DC576F-EB77-479A-8B37-184F04B11361}">
      <dgm:prSet phldrT="[Text]"/>
      <dgm:spPr/>
      <dgm:t>
        <a:bodyPr/>
        <a:lstStyle/>
        <a:p>
          <a:r>
            <a:rPr lang="en-US">
              <a:latin typeface="+mn-lt"/>
            </a:rPr>
            <a:t>Content package uploaded to Azure with manifest</a:t>
          </a:r>
        </a:p>
      </dgm:t>
    </dgm:pt>
    <dgm:pt modelId="{EB3FA057-8FF1-4BBC-8A07-61D939BEADC0}" type="parTrans" cxnId="{21701627-C4DF-4E16-8288-DBAB032970A8}">
      <dgm:prSet/>
      <dgm:spPr/>
      <dgm:t>
        <a:bodyPr/>
        <a:lstStyle/>
        <a:p>
          <a:endParaRPr lang="en-US">
            <a:latin typeface="+mn-lt"/>
          </a:endParaRPr>
        </a:p>
      </dgm:t>
    </dgm:pt>
    <dgm:pt modelId="{4E31FCE7-B963-4D39-8F8A-8A7D0662EBED}" type="sibTrans" cxnId="{21701627-C4DF-4E16-8288-DBAB032970A8}">
      <dgm:prSet/>
      <dgm:spPr/>
      <dgm:t>
        <a:bodyPr/>
        <a:lstStyle/>
        <a:p>
          <a:endParaRPr lang="en-US">
            <a:latin typeface="+mn-lt"/>
          </a:endParaRPr>
        </a:p>
      </dgm:t>
    </dgm:pt>
    <dgm:pt modelId="{137E9930-FA03-4997-89C2-0B9966FB4079}">
      <dgm:prSet phldrT="[Text]"/>
      <dgm:spPr/>
      <dgm:t>
        <a:bodyPr/>
        <a:lstStyle/>
        <a:p>
          <a:r>
            <a:rPr lang="en-US">
              <a:latin typeface="+mn-lt"/>
            </a:rPr>
            <a:t>Files &amp; Manifest are encrypted</a:t>
          </a:r>
        </a:p>
      </dgm:t>
    </dgm:pt>
    <dgm:pt modelId="{47F7491C-59F5-405D-89BD-A2CF140700DD}" type="parTrans" cxnId="{93ADB8D0-EC19-4E0A-BEC1-7E1A4C07C071}">
      <dgm:prSet/>
      <dgm:spPr/>
      <dgm:t>
        <a:bodyPr/>
        <a:lstStyle/>
        <a:p>
          <a:endParaRPr lang="en-US">
            <a:latin typeface="+mn-lt"/>
          </a:endParaRPr>
        </a:p>
      </dgm:t>
    </dgm:pt>
    <dgm:pt modelId="{A09B80F0-718F-456D-89DA-AF8F766FD3F3}" type="sibTrans" cxnId="{93ADB8D0-EC19-4E0A-BEC1-7E1A4C07C071}">
      <dgm:prSet/>
      <dgm:spPr/>
      <dgm:t>
        <a:bodyPr/>
        <a:lstStyle/>
        <a:p>
          <a:endParaRPr lang="en-US">
            <a:latin typeface="+mn-lt"/>
          </a:endParaRPr>
        </a:p>
      </dgm:t>
    </dgm:pt>
    <dgm:pt modelId="{6040E500-E844-4978-8D9E-860CF06FD576}">
      <dgm:prSet phldrT="[Text]"/>
      <dgm:spPr/>
      <dgm:t>
        <a:bodyPr/>
        <a:lstStyle/>
        <a:p>
          <a:r>
            <a:rPr lang="en-US" b="1">
              <a:latin typeface="+mn-lt"/>
            </a:rPr>
            <a:t>Import</a:t>
          </a:r>
        </a:p>
      </dgm:t>
    </dgm:pt>
    <dgm:pt modelId="{DDBAD276-F8C7-4023-8022-4F93081D7CE9}" type="parTrans" cxnId="{8FC7AC03-BE3F-4730-A73E-3979F12D6353}">
      <dgm:prSet/>
      <dgm:spPr/>
      <dgm:t>
        <a:bodyPr/>
        <a:lstStyle/>
        <a:p>
          <a:endParaRPr lang="en-US">
            <a:latin typeface="+mn-lt"/>
          </a:endParaRPr>
        </a:p>
      </dgm:t>
    </dgm:pt>
    <dgm:pt modelId="{30E7717B-62B7-426B-AA97-19144F9A4C24}" type="sibTrans" cxnId="{8FC7AC03-BE3F-4730-A73E-3979F12D6353}">
      <dgm:prSet/>
      <dgm:spPr/>
      <dgm:t>
        <a:bodyPr/>
        <a:lstStyle/>
        <a:p>
          <a:endParaRPr lang="en-US">
            <a:latin typeface="+mn-lt"/>
          </a:endParaRPr>
        </a:p>
      </dgm:t>
    </dgm:pt>
    <dgm:pt modelId="{92F1E60C-30E6-4094-9E32-FDE484948C23}">
      <dgm:prSet phldrT="[Text]"/>
      <dgm:spPr/>
      <dgm:t>
        <a:bodyPr/>
        <a:lstStyle/>
        <a:p>
          <a:r>
            <a:rPr lang="en-US">
              <a:latin typeface="+mn-lt"/>
            </a:rPr>
            <a:t>Content imported from Azure to SharePoint Online</a:t>
          </a:r>
        </a:p>
      </dgm:t>
    </dgm:pt>
    <dgm:pt modelId="{CE4D868C-071F-4E3B-A0E4-DF7BCADE8ED5}" type="parTrans" cxnId="{2DABF0CE-1845-4A1E-AA5A-810DB23A72E5}">
      <dgm:prSet/>
      <dgm:spPr/>
      <dgm:t>
        <a:bodyPr/>
        <a:lstStyle/>
        <a:p>
          <a:endParaRPr lang="en-US">
            <a:latin typeface="+mn-lt"/>
          </a:endParaRPr>
        </a:p>
      </dgm:t>
    </dgm:pt>
    <dgm:pt modelId="{5163A1B3-1ADF-4ED9-BE17-4AA4EC67ABC6}" type="sibTrans" cxnId="{2DABF0CE-1845-4A1E-AA5A-810DB23A72E5}">
      <dgm:prSet/>
      <dgm:spPr/>
      <dgm:t>
        <a:bodyPr/>
        <a:lstStyle/>
        <a:p>
          <a:endParaRPr lang="en-US">
            <a:latin typeface="+mn-lt"/>
          </a:endParaRPr>
        </a:p>
      </dgm:t>
    </dgm:pt>
    <dgm:pt modelId="{63B2A363-74C8-49A2-9BFA-9D9D44E95A0D}">
      <dgm:prSet phldrT="[Text]"/>
      <dgm:spPr/>
      <dgm:t>
        <a:bodyPr/>
        <a:lstStyle/>
        <a:p>
          <a:r>
            <a:rPr lang="en-US" b="1">
              <a:latin typeface="+mn-lt"/>
            </a:rPr>
            <a:t>Scan and Resume</a:t>
          </a:r>
        </a:p>
      </dgm:t>
    </dgm:pt>
    <dgm:pt modelId="{A30DADB3-D755-4AEF-91D7-B61DC746C13A}" type="parTrans" cxnId="{A56021A4-1F68-43C0-8A69-94DDBAFED34A}">
      <dgm:prSet/>
      <dgm:spPr/>
      <dgm:t>
        <a:bodyPr/>
        <a:lstStyle/>
        <a:p>
          <a:endParaRPr lang="en-US">
            <a:latin typeface="+mn-lt"/>
          </a:endParaRPr>
        </a:p>
      </dgm:t>
    </dgm:pt>
    <dgm:pt modelId="{9BD6EBFE-E717-4581-A51A-FF8F39918EA9}" type="sibTrans" cxnId="{A56021A4-1F68-43C0-8A69-94DDBAFED34A}">
      <dgm:prSet/>
      <dgm:spPr/>
      <dgm:t>
        <a:bodyPr/>
        <a:lstStyle/>
        <a:p>
          <a:endParaRPr lang="en-US">
            <a:latin typeface="+mn-lt"/>
          </a:endParaRPr>
        </a:p>
      </dgm:t>
    </dgm:pt>
    <dgm:pt modelId="{CBFC7EE7-41AB-4D4C-902B-03B0232E2EEB}">
      <dgm:prSet phldrT="[Text]"/>
      <dgm:spPr/>
      <dgm:t>
        <a:bodyPr/>
        <a:lstStyle/>
        <a:p>
          <a:r>
            <a:rPr lang="en-US">
              <a:latin typeface="+mn-lt"/>
            </a:rPr>
            <a:t>Session data is also stored locally and on users OneDrive for Business site</a:t>
          </a:r>
        </a:p>
      </dgm:t>
    </dgm:pt>
    <dgm:pt modelId="{AC3E8322-1101-431E-9B1A-4E38B8112341}" type="parTrans" cxnId="{5109B28E-E2CD-4B9A-A6E0-E2627ED90AE0}">
      <dgm:prSet/>
      <dgm:spPr/>
      <dgm:t>
        <a:bodyPr/>
        <a:lstStyle/>
        <a:p>
          <a:endParaRPr lang="en-US">
            <a:latin typeface="+mn-lt"/>
          </a:endParaRPr>
        </a:p>
      </dgm:t>
    </dgm:pt>
    <dgm:pt modelId="{D08EBEFA-8FD7-4548-940E-160394666AD0}" type="sibTrans" cxnId="{5109B28E-E2CD-4B9A-A6E0-E2627ED90AE0}">
      <dgm:prSet/>
      <dgm:spPr/>
      <dgm:t>
        <a:bodyPr/>
        <a:lstStyle/>
        <a:p>
          <a:endParaRPr lang="en-US">
            <a:latin typeface="+mn-lt"/>
          </a:endParaRPr>
        </a:p>
      </dgm:t>
    </dgm:pt>
    <dgm:pt modelId="{B8746AC8-A7B2-454A-BE89-C5943EF40D4E}">
      <dgm:prSet/>
      <dgm:spPr/>
      <dgm:t>
        <a:bodyPr/>
        <a:lstStyle/>
        <a:p>
          <a:r>
            <a:rPr lang="en-US">
              <a:latin typeface="+mn-lt"/>
            </a:rPr>
            <a:t>Allows the migration tool to resume any previous migration sessions. </a:t>
          </a:r>
        </a:p>
      </dgm:t>
    </dgm:pt>
    <dgm:pt modelId="{7878B289-8A94-4A97-B2BF-CE4548CE2A37}" type="parTrans" cxnId="{35F87DAD-F61C-4F83-BF20-D02906B0A580}">
      <dgm:prSet/>
      <dgm:spPr/>
      <dgm:t>
        <a:bodyPr/>
        <a:lstStyle/>
        <a:p>
          <a:endParaRPr lang="en-US">
            <a:latin typeface="+mn-lt"/>
          </a:endParaRPr>
        </a:p>
      </dgm:t>
    </dgm:pt>
    <dgm:pt modelId="{C35E031A-7CCF-4ABF-A545-8B88A481B015}" type="sibTrans" cxnId="{35F87DAD-F61C-4F83-BF20-D02906B0A580}">
      <dgm:prSet/>
      <dgm:spPr/>
      <dgm:t>
        <a:bodyPr/>
        <a:lstStyle/>
        <a:p>
          <a:endParaRPr lang="en-US">
            <a:latin typeface="+mn-lt"/>
          </a:endParaRPr>
        </a:p>
      </dgm:t>
    </dgm:pt>
    <dgm:pt modelId="{5A08779B-6FE7-4A89-922E-5223925D4497}" type="pres">
      <dgm:prSet presAssocID="{2D075DF8-A7A4-4837-AFD7-BF16C541CB56}" presName="Name0" presStyleCnt="0">
        <dgm:presLayoutVars>
          <dgm:dir/>
          <dgm:resizeHandles val="exact"/>
        </dgm:presLayoutVars>
      </dgm:prSet>
      <dgm:spPr/>
    </dgm:pt>
    <dgm:pt modelId="{4E6A6410-CEA8-4D96-AA09-CD377623BFBD}" type="pres">
      <dgm:prSet presAssocID="{28BD3BA3-A39D-4CAB-92A9-456D63459A20}" presName="node" presStyleLbl="node1" presStyleIdx="0" presStyleCnt="6">
        <dgm:presLayoutVars>
          <dgm:bulletEnabled val="1"/>
        </dgm:presLayoutVars>
      </dgm:prSet>
      <dgm:spPr/>
    </dgm:pt>
    <dgm:pt modelId="{515610C0-CA16-4697-A6DD-19066EC31897}" type="pres">
      <dgm:prSet presAssocID="{EE2D97F3-FB56-47F4-85A2-54761BD853B2}" presName="sibTrans" presStyleLbl="sibTrans1D1" presStyleIdx="0" presStyleCnt="5"/>
      <dgm:spPr/>
    </dgm:pt>
    <dgm:pt modelId="{273B016B-9F3F-4F79-AE4E-8CA9A48B4C3B}" type="pres">
      <dgm:prSet presAssocID="{EE2D97F3-FB56-47F4-85A2-54761BD853B2}" presName="connectorText" presStyleLbl="sibTrans1D1" presStyleIdx="0" presStyleCnt="5"/>
      <dgm:spPr/>
    </dgm:pt>
    <dgm:pt modelId="{E388D3C3-7A66-4B44-B156-5811DC9E3E8C}" type="pres">
      <dgm:prSet presAssocID="{9F1E8922-CDEF-4B89-992D-64C3E1A8EE83}" presName="node" presStyleLbl="node1" presStyleIdx="1" presStyleCnt="6">
        <dgm:presLayoutVars>
          <dgm:bulletEnabled val="1"/>
        </dgm:presLayoutVars>
      </dgm:prSet>
      <dgm:spPr/>
    </dgm:pt>
    <dgm:pt modelId="{0581D658-4F2B-412E-8853-5A7BFA29CB64}" type="pres">
      <dgm:prSet presAssocID="{FC2F6A8F-21E2-4FE5-8474-962E07FCA64C}" presName="sibTrans" presStyleLbl="sibTrans1D1" presStyleIdx="1" presStyleCnt="5"/>
      <dgm:spPr/>
    </dgm:pt>
    <dgm:pt modelId="{25B76C90-3579-4ED2-A1C8-B3B0A375C932}" type="pres">
      <dgm:prSet presAssocID="{FC2F6A8F-21E2-4FE5-8474-962E07FCA64C}" presName="connectorText" presStyleLbl="sibTrans1D1" presStyleIdx="1" presStyleCnt="5"/>
      <dgm:spPr/>
    </dgm:pt>
    <dgm:pt modelId="{3D136937-6623-4B11-B321-4E26C55CE80E}" type="pres">
      <dgm:prSet presAssocID="{3B2E3052-7A2B-4A97-B856-CDC04C3D1E5D}" presName="node" presStyleLbl="node1" presStyleIdx="2" presStyleCnt="6">
        <dgm:presLayoutVars>
          <dgm:bulletEnabled val="1"/>
        </dgm:presLayoutVars>
      </dgm:prSet>
      <dgm:spPr/>
    </dgm:pt>
    <dgm:pt modelId="{DA9553D7-7070-4CE9-869D-2E79F27DB22B}" type="pres">
      <dgm:prSet presAssocID="{4F9886ED-E2CD-4799-93C3-2C86B80307C8}" presName="sibTrans" presStyleLbl="sibTrans1D1" presStyleIdx="2" presStyleCnt="5"/>
      <dgm:spPr/>
    </dgm:pt>
    <dgm:pt modelId="{31BB6BBC-B700-4C35-B18C-BEFE02E0D1BE}" type="pres">
      <dgm:prSet presAssocID="{4F9886ED-E2CD-4799-93C3-2C86B80307C8}" presName="connectorText" presStyleLbl="sibTrans1D1" presStyleIdx="2" presStyleCnt="5"/>
      <dgm:spPr/>
    </dgm:pt>
    <dgm:pt modelId="{5CA07693-3FED-4BC6-BB92-8FAD2FA263F8}" type="pres">
      <dgm:prSet presAssocID="{C6F3318B-D7C5-462E-B230-FCBB0D04ABE2}" presName="node" presStyleLbl="node1" presStyleIdx="3" presStyleCnt="6">
        <dgm:presLayoutVars>
          <dgm:bulletEnabled val="1"/>
        </dgm:presLayoutVars>
      </dgm:prSet>
      <dgm:spPr/>
    </dgm:pt>
    <dgm:pt modelId="{2F7374BC-39EE-42A6-AB96-C4BEBBABC6E0}" type="pres">
      <dgm:prSet presAssocID="{38C100B8-CC4B-4E72-9C03-9A3D2FF17D03}" presName="sibTrans" presStyleLbl="sibTrans1D1" presStyleIdx="3" presStyleCnt="5"/>
      <dgm:spPr/>
    </dgm:pt>
    <dgm:pt modelId="{BA69BD3A-CB70-413D-BAE1-7FB6FF62606C}" type="pres">
      <dgm:prSet presAssocID="{38C100B8-CC4B-4E72-9C03-9A3D2FF17D03}" presName="connectorText" presStyleLbl="sibTrans1D1" presStyleIdx="3" presStyleCnt="5"/>
      <dgm:spPr/>
    </dgm:pt>
    <dgm:pt modelId="{6C0D387D-538A-4741-8B99-F24F2CA9AE41}" type="pres">
      <dgm:prSet presAssocID="{6040E500-E844-4978-8D9E-860CF06FD576}" presName="node" presStyleLbl="node1" presStyleIdx="4" presStyleCnt="6">
        <dgm:presLayoutVars>
          <dgm:bulletEnabled val="1"/>
        </dgm:presLayoutVars>
      </dgm:prSet>
      <dgm:spPr/>
    </dgm:pt>
    <dgm:pt modelId="{74BB0D5F-D759-4349-8840-C0889667E250}" type="pres">
      <dgm:prSet presAssocID="{30E7717B-62B7-426B-AA97-19144F9A4C24}" presName="sibTrans" presStyleLbl="sibTrans1D1" presStyleIdx="4" presStyleCnt="5"/>
      <dgm:spPr/>
    </dgm:pt>
    <dgm:pt modelId="{60470314-33A5-4934-A23C-0F694E229B6F}" type="pres">
      <dgm:prSet presAssocID="{30E7717B-62B7-426B-AA97-19144F9A4C24}" presName="connectorText" presStyleLbl="sibTrans1D1" presStyleIdx="4" presStyleCnt="5"/>
      <dgm:spPr/>
    </dgm:pt>
    <dgm:pt modelId="{6744A21D-7500-4111-A662-3CD799E9BB0E}" type="pres">
      <dgm:prSet presAssocID="{63B2A363-74C8-49A2-9BFA-9D9D44E95A0D}" presName="node" presStyleLbl="node1" presStyleIdx="5" presStyleCnt="6">
        <dgm:presLayoutVars>
          <dgm:bulletEnabled val="1"/>
        </dgm:presLayoutVars>
      </dgm:prSet>
      <dgm:spPr/>
    </dgm:pt>
  </dgm:ptLst>
  <dgm:cxnLst>
    <dgm:cxn modelId="{8FC7AC03-BE3F-4730-A73E-3979F12D6353}" srcId="{2D075DF8-A7A4-4837-AFD7-BF16C541CB56}" destId="{6040E500-E844-4978-8D9E-860CF06FD576}" srcOrd="4" destOrd="0" parTransId="{DDBAD276-F8C7-4023-8022-4F93081D7CE9}" sibTransId="{30E7717B-62B7-426B-AA97-19144F9A4C24}"/>
    <dgm:cxn modelId="{FD30EE0B-30B2-4A97-9979-E159F9293BA6}" srcId="{2D075DF8-A7A4-4837-AFD7-BF16C541CB56}" destId="{28BD3BA3-A39D-4CAB-92A9-456D63459A20}" srcOrd="0" destOrd="0" parTransId="{0FA76A45-22F8-4EFD-A6D2-D2EF8F60AB1A}" sibTransId="{EE2D97F3-FB56-47F4-85A2-54761BD853B2}"/>
    <dgm:cxn modelId="{38C60C11-9DF5-46C2-93E8-BC0CF80B947B}" type="presOf" srcId="{FC2F6A8F-21E2-4FE5-8474-962E07FCA64C}" destId="{25B76C90-3579-4ED2-A1C8-B3B0A375C932}" srcOrd="1" destOrd="0" presId="urn:microsoft.com/office/officeart/2005/8/layout/bProcess3"/>
    <dgm:cxn modelId="{C8820116-0897-4EA1-9966-7484649E8AA7}" type="presOf" srcId="{D3DC576F-EB77-479A-8B37-184F04B11361}" destId="{5CA07693-3FED-4BC6-BB92-8FAD2FA263F8}" srcOrd="0" destOrd="1" presId="urn:microsoft.com/office/officeart/2005/8/layout/bProcess3"/>
    <dgm:cxn modelId="{CC63621B-D137-4054-962B-C70C00DC49CD}" srcId="{9F1E8922-CDEF-4B89-992D-64C3E1A8EE83}" destId="{E77C30C6-C60F-4E2C-B67D-697B4AB060D5}" srcOrd="0" destOrd="0" parTransId="{EDF4FC90-EE50-4A43-B5A3-605C388F033E}" sibTransId="{8347D710-F4ED-45F2-A990-4BD63B90C0AA}"/>
    <dgm:cxn modelId="{0244E823-76BB-4E52-993B-7F345037BC8C}" type="presOf" srcId="{92F1E60C-30E6-4094-9E32-FDE484948C23}" destId="{6C0D387D-538A-4741-8B99-F24F2CA9AE41}" srcOrd="0" destOrd="1" presId="urn:microsoft.com/office/officeart/2005/8/layout/bProcess3"/>
    <dgm:cxn modelId="{21701627-C4DF-4E16-8288-DBAB032970A8}" srcId="{C6F3318B-D7C5-462E-B230-FCBB0D04ABE2}" destId="{D3DC576F-EB77-479A-8B37-184F04B11361}" srcOrd="0" destOrd="0" parTransId="{EB3FA057-8FF1-4BBC-8A07-61D939BEADC0}" sibTransId="{4E31FCE7-B963-4D39-8F8A-8A7D0662EBED}"/>
    <dgm:cxn modelId="{D5621A2B-B1E2-4375-BF3F-9E1022E51149}" srcId="{3B2E3052-7A2B-4A97-B856-CDC04C3D1E5D}" destId="{5E1E30F7-EFCE-46CA-8AC7-1EBD25EAE7A6}" srcOrd="0" destOrd="0" parTransId="{0F39FCBC-A26B-4AFF-AA14-5200E774365B}" sibTransId="{45EDFE92-6398-4822-BED0-2D0553552688}"/>
    <dgm:cxn modelId="{C4DA1934-9328-4315-A7F3-0842E48CA434}" srcId="{28BD3BA3-A39D-4CAB-92A9-456D63459A20}" destId="{0FB37047-280A-4776-A315-01061916C955}" srcOrd="0" destOrd="0" parTransId="{17CC0A26-689D-4A0B-B6E1-CF040F24206E}" sibTransId="{6FBEF442-645E-4937-8909-F781BBBAE69E}"/>
    <dgm:cxn modelId="{7F9BB83C-9CC1-4300-8D61-2EB146858F05}" type="presOf" srcId="{6040E500-E844-4978-8D9E-860CF06FD576}" destId="{6C0D387D-538A-4741-8B99-F24F2CA9AE41}" srcOrd="0" destOrd="0" presId="urn:microsoft.com/office/officeart/2005/8/layout/bProcess3"/>
    <dgm:cxn modelId="{F9832B47-24CC-4C8B-85BE-3401B6BEFD4A}" type="presOf" srcId="{63B2A363-74C8-49A2-9BFA-9D9D44E95A0D}" destId="{6744A21D-7500-4111-A662-3CD799E9BB0E}" srcOrd="0" destOrd="0" presId="urn:microsoft.com/office/officeart/2005/8/layout/bProcess3"/>
    <dgm:cxn modelId="{A3EFD96A-9A17-4DF2-A323-1C6E27E34FFC}" type="presOf" srcId="{EE2D97F3-FB56-47F4-85A2-54761BD853B2}" destId="{515610C0-CA16-4697-A6DD-19066EC31897}" srcOrd="0" destOrd="0" presId="urn:microsoft.com/office/officeart/2005/8/layout/bProcess3"/>
    <dgm:cxn modelId="{CB7CD06C-9685-40A9-8FAF-FC8FA5283388}" type="presOf" srcId="{30E7717B-62B7-426B-AA97-19144F9A4C24}" destId="{74BB0D5F-D759-4349-8840-C0889667E250}" srcOrd="0" destOrd="0" presId="urn:microsoft.com/office/officeart/2005/8/layout/bProcess3"/>
    <dgm:cxn modelId="{ECC40E6E-678C-423A-A728-16D637E8259E}" type="presOf" srcId="{30E7717B-62B7-426B-AA97-19144F9A4C24}" destId="{60470314-33A5-4934-A23C-0F694E229B6F}" srcOrd="1" destOrd="0" presId="urn:microsoft.com/office/officeart/2005/8/layout/bProcess3"/>
    <dgm:cxn modelId="{57563B50-4189-429C-9EB2-5C6DFAA9B8D9}" srcId="{9F1E8922-CDEF-4B89-992D-64C3E1A8EE83}" destId="{7AD179DC-7C38-4918-BF2D-4B0F3DBD2D8B}" srcOrd="1" destOrd="0" parTransId="{6F2F7FEE-C352-4A36-9237-0083CA7A4F54}" sibTransId="{650ECA3E-9688-4F88-84CF-987461A4AD92}"/>
    <dgm:cxn modelId="{DB41C372-7E14-4165-9F48-BA885AAA73F0}" type="presOf" srcId="{C6F3318B-D7C5-462E-B230-FCBB0D04ABE2}" destId="{5CA07693-3FED-4BC6-BB92-8FAD2FA263F8}" srcOrd="0" destOrd="0" presId="urn:microsoft.com/office/officeart/2005/8/layout/bProcess3"/>
    <dgm:cxn modelId="{8DA53373-3DEE-48FC-8935-AAB135541DDD}" type="presOf" srcId="{5E1E30F7-EFCE-46CA-8AC7-1EBD25EAE7A6}" destId="{3D136937-6623-4B11-B321-4E26C55CE80E}" srcOrd="0" destOrd="1" presId="urn:microsoft.com/office/officeart/2005/8/layout/bProcess3"/>
    <dgm:cxn modelId="{CE828F74-AB53-40CC-B2CB-7D334DD7FD19}" type="presOf" srcId="{4F9886ED-E2CD-4799-93C3-2C86B80307C8}" destId="{31BB6BBC-B700-4C35-B18C-BEFE02E0D1BE}" srcOrd="1" destOrd="0" presId="urn:microsoft.com/office/officeart/2005/8/layout/bProcess3"/>
    <dgm:cxn modelId="{1CFA9975-5808-4660-BA73-8CDCFC25DE3E}" type="presOf" srcId="{2D075DF8-A7A4-4837-AFD7-BF16C541CB56}" destId="{5A08779B-6FE7-4A89-922E-5223925D4497}" srcOrd="0" destOrd="0" presId="urn:microsoft.com/office/officeart/2005/8/layout/bProcess3"/>
    <dgm:cxn modelId="{8C535356-A949-484F-94B3-CAD2D6946E4A}" type="presOf" srcId="{B8746AC8-A7B2-454A-BE89-C5943EF40D4E}" destId="{6744A21D-7500-4111-A662-3CD799E9BB0E}" srcOrd="0" destOrd="2" presId="urn:microsoft.com/office/officeart/2005/8/layout/bProcess3"/>
    <dgm:cxn modelId="{ED864E79-BB00-4A12-98C9-CFC004D0A133}" srcId="{2D075DF8-A7A4-4837-AFD7-BF16C541CB56}" destId="{3B2E3052-7A2B-4A97-B856-CDC04C3D1E5D}" srcOrd="2" destOrd="0" parTransId="{D33DAFC0-AA4F-4E71-A0A3-95C5E8F42D42}" sibTransId="{4F9886ED-E2CD-4799-93C3-2C86B80307C8}"/>
    <dgm:cxn modelId="{8532B759-A42D-49E4-865A-8B8092D3588C}" type="presOf" srcId="{E77C30C6-C60F-4E2C-B67D-697B4AB060D5}" destId="{E388D3C3-7A66-4B44-B156-5811DC9E3E8C}" srcOrd="0" destOrd="1" presId="urn:microsoft.com/office/officeart/2005/8/layout/bProcess3"/>
    <dgm:cxn modelId="{019E217C-049A-45E9-A70F-3C43BFB8F631}" srcId="{2D075DF8-A7A4-4837-AFD7-BF16C541CB56}" destId="{9F1E8922-CDEF-4B89-992D-64C3E1A8EE83}" srcOrd="1" destOrd="0" parTransId="{B7D71424-C51E-46E6-851B-AA94E73E99D1}" sibTransId="{FC2F6A8F-21E2-4FE5-8474-962E07FCA64C}"/>
    <dgm:cxn modelId="{98AFB880-06BC-4BC6-8E64-AA8DE9C8D618}" type="presOf" srcId="{FC2F6A8F-21E2-4FE5-8474-962E07FCA64C}" destId="{0581D658-4F2B-412E-8853-5A7BFA29CB64}" srcOrd="0" destOrd="0" presId="urn:microsoft.com/office/officeart/2005/8/layout/bProcess3"/>
    <dgm:cxn modelId="{8183D282-A85F-4FFB-A461-2BB1449DA60F}" srcId="{2D075DF8-A7A4-4837-AFD7-BF16C541CB56}" destId="{C6F3318B-D7C5-462E-B230-FCBB0D04ABE2}" srcOrd="3" destOrd="0" parTransId="{95230272-2962-4A0B-AAD3-C295C2E32BAA}" sibTransId="{38C100B8-CC4B-4E72-9C03-9A3D2FF17D03}"/>
    <dgm:cxn modelId="{09151887-05A0-491F-B7A2-02FCCE5E8115}" srcId="{9F1E8922-CDEF-4B89-992D-64C3E1A8EE83}" destId="{4224D1EC-8830-4742-8A28-48FAE9AAA528}" srcOrd="2" destOrd="0" parTransId="{0160ABC8-FBDE-4000-B764-2217C908D2BF}" sibTransId="{B01850F4-86A8-482C-A3E8-565A5B688BE4}"/>
    <dgm:cxn modelId="{FDE3DC8A-2819-48F3-9663-97CE52B55C21}" type="presOf" srcId="{EE2D97F3-FB56-47F4-85A2-54761BD853B2}" destId="{273B016B-9F3F-4F79-AE4E-8CA9A48B4C3B}" srcOrd="1" destOrd="0" presId="urn:microsoft.com/office/officeart/2005/8/layout/bProcess3"/>
    <dgm:cxn modelId="{5109B28E-E2CD-4B9A-A6E0-E2627ED90AE0}" srcId="{63B2A363-74C8-49A2-9BFA-9D9D44E95A0D}" destId="{CBFC7EE7-41AB-4D4C-902B-03B0232E2EEB}" srcOrd="0" destOrd="0" parTransId="{AC3E8322-1101-431E-9B1A-4E38B8112341}" sibTransId="{D08EBEFA-8FD7-4548-940E-160394666AD0}"/>
    <dgm:cxn modelId="{A17A1A96-1420-47C6-8983-793D8EFAEAB9}" type="presOf" srcId="{CBFC7EE7-41AB-4D4C-902B-03B0232E2EEB}" destId="{6744A21D-7500-4111-A662-3CD799E9BB0E}" srcOrd="0" destOrd="1" presId="urn:microsoft.com/office/officeart/2005/8/layout/bProcess3"/>
    <dgm:cxn modelId="{A56021A4-1F68-43C0-8A69-94DDBAFED34A}" srcId="{2D075DF8-A7A4-4837-AFD7-BF16C541CB56}" destId="{63B2A363-74C8-49A2-9BFA-9D9D44E95A0D}" srcOrd="5" destOrd="0" parTransId="{A30DADB3-D755-4AEF-91D7-B61DC746C13A}" sibTransId="{9BD6EBFE-E717-4581-A51A-FF8F39918EA9}"/>
    <dgm:cxn modelId="{52CB82AC-77EE-4570-9551-9A354C90D05A}" type="presOf" srcId="{3B2E3052-7A2B-4A97-B856-CDC04C3D1E5D}" destId="{3D136937-6623-4B11-B321-4E26C55CE80E}" srcOrd="0" destOrd="0" presId="urn:microsoft.com/office/officeart/2005/8/layout/bProcess3"/>
    <dgm:cxn modelId="{35F87DAD-F61C-4F83-BF20-D02906B0A580}" srcId="{63B2A363-74C8-49A2-9BFA-9D9D44E95A0D}" destId="{B8746AC8-A7B2-454A-BE89-C5943EF40D4E}" srcOrd="1" destOrd="0" parTransId="{7878B289-8A94-4A97-B2BF-CE4548CE2A37}" sibTransId="{C35E031A-7CCF-4ABF-A545-8B88A481B015}"/>
    <dgm:cxn modelId="{F51B29B8-C4B6-4211-8009-5BD879EA3609}" type="presOf" srcId="{9F1E8922-CDEF-4B89-992D-64C3E1A8EE83}" destId="{E388D3C3-7A66-4B44-B156-5811DC9E3E8C}" srcOrd="0" destOrd="0" presId="urn:microsoft.com/office/officeart/2005/8/layout/bProcess3"/>
    <dgm:cxn modelId="{0259BFBE-A1BF-4BDA-9B88-B4C34A472D5D}" type="presOf" srcId="{38C100B8-CC4B-4E72-9C03-9A3D2FF17D03}" destId="{BA69BD3A-CB70-413D-BAE1-7FB6FF62606C}" srcOrd="1" destOrd="0" presId="urn:microsoft.com/office/officeart/2005/8/layout/bProcess3"/>
    <dgm:cxn modelId="{8E53E4C3-5ED3-46EF-B1CD-AECE1F67A2A0}" type="presOf" srcId="{28BD3BA3-A39D-4CAB-92A9-456D63459A20}" destId="{4E6A6410-CEA8-4D96-AA09-CD377623BFBD}" srcOrd="0" destOrd="0" presId="urn:microsoft.com/office/officeart/2005/8/layout/bProcess3"/>
    <dgm:cxn modelId="{2DABF0CE-1845-4A1E-AA5A-810DB23A72E5}" srcId="{6040E500-E844-4978-8D9E-860CF06FD576}" destId="{92F1E60C-30E6-4094-9E32-FDE484948C23}" srcOrd="0" destOrd="0" parTransId="{CE4D868C-071F-4E3B-A0E4-DF7BCADE8ED5}" sibTransId="{5163A1B3-1ADF-4ED9-BE17-4AA4EC67ABC6}"/>
    <dgm:cxn modelId="{93ADB8D0-EC19-4E0A-BEC1-7E1A4C07C071}" srcId="{C6F3318B-D7C5-462E-B230-FCBB0D04ABE2}" destId="{137E9930-FA03-4997-89C2-0B9966FB4079}" srcOrd="1" destOrd="0" parTransId="{47F7491C-59F5-405D-89BD-A2CF140700DD}" sibTransId="{A09B80F0-718F-456D-89DA-AF8F766FD3F3}"/>
    <dgm:cxn modelId="{85AE12D7-34BD-4CCC-B9DE-F2104CF7D1D4}" type="presOf" srcId="{4224D1EC-8830-4742-8A28-48FAE9AAA528}" destId="{E388D3C3-7A66-4B44-B156-5811DC9E3E8C}" srcOrd="0" destOrd="3" presId="urn:microsoft.com/office/officeart/2005/8/layout/bProcess3"/>
    <dgm:cxn modelId="{D53423D7-2E27-4FE5-9EAA-114D46CAA8B9}" type="presOf" srcId="{38C100B8-CC4B-4E72-9C03-9A3D2FF17D03}" destId="{2F7374BC-39EE-42A6-AB96-C4BEBBABC6E0}" srcOrd="0" destOrd="0" presId="urn:microsoft.com/office/officeart/2005/8/layout/bProcess3"/>
    <dgm:cxn modelId="{44ADEED7-4D83-4765-B71E-65BC88213D73}" type="presOf" srcId="{7AD179DC-7C38-4918-BF2D-4B0F3DBD2D8B}" destId="{E388D3C3-7A66-4B44-B156-5811DC9E3E8C}" srcOrd="0" destOrd="2" presId="urn:microsoft.com/office/officeart/2005/8/layout/bProcess3"/>
    <dgm:cxn modelId="{A80B93E6-D14D-4C75-838C-3BB38F505B32}" type="presOf" srcId="{4F9886ED-E2CD-4799-93C3-2C86B80307C8}" destId="{DA9553D7-7070-4CE9-869D-2E79F27DB22B}" srcOrd="0" destOrd="0" presId="urn:microsoft.com/office/officeart/2005/8/layout/bProcess3"/>
    <dgm:cxn modelId="{B5C5E5E6-6DAA-4F9C-9A10-6C1B1E2488F8}" type="presOf" srcId="{137E9930-FA03-4997-89C2-0B9966FB4079}" destId="{5CA07693-3FED-4BC6-BB92-8FAD2FA263F8}" srcOrd="0" destOrd="2" presId="urn:microsoft.com/office/officeart/2005/8/layout/bProcess3"/>
    <dgm:cxn modelId="{D196B5F9-71BD-431E-B4BF-98413995DD9F}" type="presOf" srcId="{0FB37047-280A-4776-A315-01061916C955}" destId="{4E6A6410-CEA8-4D96-AA09-CD377623BFBD}" srcOrd="0" destOrd="1" presId="urn:microsoft.com/office/officeart/2005/8/layout/bProcess3"/>
    <dgm:cxn modelId="{B6762206-5522-49C5-9D8A-B3912534D63F}" type="presParOf" srcId="{5A08779B-6FE7-4A89-922E-5223925D4497}" destId="{4E6A6410-CEA8-4D96-AA09-CD377623BFBD}" srcOrd="0" destOrd="0" presId="urn:microsoft.com/office/officeart/2005/8/layout/bProcess3"/>
    <dgm:cxn modelId="{EC730AFF-2ED5-49E1-95D1-2E32CB615F75}" type="presParOf" srcId="{5A08779B-6FE7-4A89-922E-5223925D4497}" destId="{515610C0-CA16-4697-A6DD-19066EC31897}" srcOrd="1" destOrd="0" presId="urn:microsoft.com/office/officeart/2005/8/layout/bProcess3"/>
    <dgm:cxn modelId="{9B477A12-ED2C-4E5F-9B45-92C32270C092}" type="presParOf" srcId="{515610C0-CA16-4697-A6DD-19066EC31897}" destId="{273B016B-9F3F-4F79-AE4E-8CA9A48B4C3B}" srcOrd="0" destOrd="0" presId="urn:microsoft.com/office/officeart/2005/8/layout/bProcess3"/>
    <dgm:cxn modelId="{CAE6C058-30F3-4604-8056-A498B151183D}" type="presParOf" srcId="{5A08779B-6FE7-4A89-922E-5223925D4497}" destId="{E388D3C3-7A66-4B44-B156-5811DC9E3E8C}" srcOrd="2" destOrd="0" presId="urn:microsoft.com/office/officeart/2005/8/layout/bProcess3"/>
    <dgm:cxn modelId="{5FC997FE-1338-4394-A11C-5A0F547F6ADA}" type="presParOf" srcId="{5A08779B-6FE7-4A89-922E-5223925D4497}" destId="{0581D658-4F2B-412E-8853-5A7BFA29CB64}" srcOrd="3" destOrd="0" presId="urn:microsoft.com/office/officeart/2005/8/layout/bProcess3"/>
    <dgm:cxn modelId="{0F4D5F86-E6B2-4657-A7E9-920A2DC282DA}" type="presParOf" srcId="{0581D658-4F2B-412E-8853-5A7BFA29CB64}" destId="{25B76C90-3579-4ED2-A1C8-B3B0A375C932}" srcOrd="0" destOrd="0" presId="urn:microsoft.com/office/officeart/2005/8/layout/bProcess3"/>
    <dgm:cxn modelId="{778EA02F-37B0-42CD-8D9D-4632F521C72B}" type="presParOf" srcId="{5A08779B-6FE7-4A89-922E-5223925D4497}" destId="{3D136937-6623-4B11-B321-4E26C55CE80E}" srcOrd="4" destOrd="0" presId="urn:microsoft.com/office/officeart/2005/8/layout/bProcess3"/>
    <dgm:cxn modelId="{6AF489D8-C5F2-4D72-AA87-D263D132F7AF}" type="presParOf" srcId="{5A08779B-6FE7-4A89-922E-5223925D4497}" destId="{DA9553D7-7070-4CE9-869D-2E79F27DB22B}" srcOrd="5" destOrd="0" presId="urn:microsoft.com/office/officeart/2005/8/layout/bProcess3"/>
    <dgm:cxn modelId="{E73CCFBD-B68D-43B3-9BD9-CE5EFADA03DD}" type="presParOf" srcId="{DA9553D7-7070-4CE9-869D-2E79F27DB22B}" destId="{31BB6BBC-B700-4C35-B18C-BEFE02E0D1BE}" srcOrd="0" destOrd="0" presId="urn:microsoft.com/office/officeart/2005/8/layout/bProcess3"/>
    <dgm:cxn modelId="{DC241E08-36A8-4B8C-979A-082C9E0114B5}" type="presParOf" srcId="{5A08779B-6FE7-4A89-922E-5223925D4497}" destId="{5CA07693-3FED-4BC6-BB92-8FAD2FA263F8}" srcOrd="6" destOrd="0" presId="urn:microsoft.com/office/officeart/2005/8/layout/bProcess3"/>
    <dgm:cxn modelId="{8537E1D1-6D76-4726-9250-D25CC8429512}" type="presParOf" srcId="{5A08779B-6FE7-4A89-922E-5223925D4497}" destId="{2F7374BC-39EE-42A6-AB96-C4BEBBABC6E0}" srcOrd="7" destOrd="0" presId="urn:microsoft.com/office/officeart/2005/8/layout/bProcess3"/>
    <dgm:cxn modelId="{CF12CFA0-2643-476B-BD12-EF1DEA33B2A4}" type="presParOf" srcId="{2F7374BC-39EE-42A6-AB96-C4BEBBABC6E0}" destId="{BA69BD3A-CB70-413D-BAE1-7FB6FF62606C}" srcOrd="0" destOrd="0" presId="urn:microsoft.com/office/officeart/2005/8/layout/bProcess3"/>
    <dgm:cxn modelId="{E0C7C688-C161-4BF4-A077-A4B2FD50FE0D}" type="presParOf" srcId="{5A08779B-6FE7-4A89-922E-5223925D4497}" destId="{6C0D387D-538A-4741-8B99-F24F2CA9AE41}" srcOrd="8" destOrd="0" presId="urn:microsoft.com/office/officeart/2005/8/layout/bProcess3"/>
    <dgm:cxn modelId="{634A0EE1-EE27-4D79-916C-1A9C418A52C9}" type="presParOf" srcId="{5A08779B-6FE7-4A89-922E-5223925D4497}" destId="{74BB0D5F-D759-4349-8840-C0889667E250}" srcOrd="9" destOrd="0" presId="urn:microsoft.com/office/officeart/2005/8/layout/bProcess3"/>
    <dgm:cxn modelId="{3CA41DA1-0B1D-4B13-B66D-539099FC6633}" type="presParOf" srcId="{74BB0D5F-D759-4349-8840-C0889667E250}" destId="{60470314-33A5-4934-A23C-0F694E229B6F}" srcOrd="0" destOrd="0" presId="urn:microsoft.com/office/officeart/2005/8/layout/bProcess3"/>
    <dgm:cxn modelId="{5C72E1B1-1EB3-4C9A-9899-EC63860827B3}" type="presParOf" srcId="{5A08779B-6FE7-4A89-922E-5223925D4497}" destId="{6744A21D-7500-4111-A662-3CD799E9BB0E}"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D819E2-DBED-49EF-9260-AEB8B7ECADE0}" type="doc">
      <dgm:prSet loTypeId="urn:microsoft.com/office/officeart/2005/8/layout/bProcess3" loCatId="process" qsTypeId="urn:microsoft.com/office/officeart/2005/8/quickstyle/simple1" qsCatId="simple" csTypeId="urn:microsoft.com/office/officeart/2005/8/colors/accent3_1" csCatId="accent3" phldr="1"/>
      <dgm:spPr/>
      <dgm:t>
        <a:bodyPr/>
        <a:lstStyle/>
        <a:p>
          <a:endParaRPr lang="en-US"/>
        </a:p>
      </dgm:t>
    </dgm:pt>
    <dgm:pt modelId="{074865DC-64B9-48F5-8562-6AEC5A650A91}">
      <dgm:prSet phldrT="[Text]"/>
      <dgm:spPr/>
      <dgm:t>
        <a:bodyPr/>
        <a:lstStyle/>
        <a:p>
          <a:r>
            <a:rPr lang="en-US" b="1">
              <a:latin typeface="+mn-lt"/>
            </a:rPr>
            <a:t>Login</a:t>
          </a:r>
        </a:p>
      </dgm:t>
    </dgm:pt>
    <dgm:pt modelId="{91614374-973C-4887-BBBE-05AACF0DF5BC}" type="parTrans" cxnId="{CE0219A4-0644-4CD8-8EF1-1329E54B6A28}">
      <dgm:prSet/>
      <dgm:spPr/>
      <dgm:t>
        <a:bodyPr/>
        <a:lstStyle/>
        <a:p>
          <a:endParaRPr lang="en-US"/>
        </a:p>
      </dgm:t>
    </dgm:pt>
    <dgm:pt modelId="{2A106203-6892-4DD2-B22C-CD4803DAB8E9}" type="sibTrans" cxnId="{CE0219A4-0644-4CD8-8EF1-1329E54B6A28}">
      <dgm:prSet/>
      <dgm:spPr/>
      <dgm:t>
        <a:bodyPr/>
        <a:lstStyle/>
        <a:p>
          <a:endParaRPr lang="en-US"/>
        </a:p>
      </dgm:t>
    </dgm:pt>
    <dgm:pt modelId="{B498FD22-BC54-4038-BEE6-A3ACBFE8EDA7}">
      <dgm:prSet phldrT="[Text]"/>
      <dgm:spPr/>
      <dgm:t>
        <a:bodyPr/>
        <a:lstStyle/>
        <a:p>
          <a:r>
            <a:rPr lang="en-US">
              <a:latin typeface="+mn-lt"/>
            </a:rPr>
            <a:t>Login to target tenant using Microsoft 365 account (Preferable Site Collection Admin)</a:t>
          </a:r>
        </a:p>
      </dgm:t>
    </dgm:pt>
    <dgm:pt modelId="{FAEDD19C-2BDE-4119-87E0-52CEFA868FD3}" type="parTrans" cxnId="{AB7FD4A2-C1CA-48B5-AA0A-084B60BA9B37}">
      <dgm:prSet/>
      <dgm:spPr/>
      <dgm:t>
        <a:bodyPr/>
        <a:lstStyle/>
        <a:p>
          <a:endParaRPr lang="en-US"/>
        </a:p>
      </dgm:t>
    </dgm:pt>
    <dgm:pt modelId="{A5427EB4-DA09-47B9-913A-09E9FFEE31DD}" type="sibTrans" cxnId="{AB7FD4A2-C1CA-48B5-AA0A-084B60BA9B37}">
      <dgm:prSet/>
      <dgm:spPr/>
      <dgm:t>
        <a:bodyPr/>
        <a:lstStyle/>
        <a:p>
          <a:endParaRPr lang="en-US"/>
        </a:p>
      </dgm:t>
    </dgm:pt>
    <dgm:pt modelId="{C7E0B474-E187-415F-A4AF-41964838D704}">
      <dgm:prSet phldrT="[Text]"/>
      <dgm:spPr/>
      <dgm:t>
        <a:bodyPr/>
        <a:lstStyle/>
        <a:p>
          <a:r>
            <a:rPr lang="en-US" b="1">
              <a:latin typeface="+mn-lt"/>
            </a:rPr>
            <a:t>Select type of Migration</a:t>
          </a:r>
        </a:p>
      </dgm:t>
    </dgm:pt>
    <dgm:pt modelId="{CE636306-B212-4252-AFE0-035D5088EFB6}" type="parTrans" cxnId="{D3D3D172-6749-4BB7-9408-6D764C55C3E6}">
      <dgm:prSet/>
      <dgm:spPr/>
      <dgm:t>
        <a:bodyPr/>
        <a:lstStyle/>
        <a:p>
          <a:endParaRPr lang="en-US"/>
        </a:p>
      </dgm:t>
    </dgm:pt>
    <dgm:pt modelId="{1BF86F60-C7A3-47F5-88C9-CA803519FDD0}" type="sibTrans" cxnId="{D3D3D172-6749-4BB7-9408-6D764C55C3E6}">
      <dgm:prSet/>
      <dgm:spPr/>
      <dgm:t>
        <a:bodyPr/>
        <a:lstStyle/>
        <a:p>
          <a:endParaRPr lang="en-US"/>
        </a:p>
      </dgm:t>
    </dgm:pt>
    <dgm:pt modelId="{CA8C7B7E-BD81-42C3-9879-7181B302DC8D}">
      <dgm:prSet phldrT="[Text]"/>
      <dgm:spPr/>
      <dgm:t>
        <a:bodyPr/>
        <a:lstStyle/>
        <a:p>
          <a:r>
            <a:rPr lang="en-US">
              <a:latin typeface="+mn-lt"/>
            </a:rPr>
            <a:t>New Migration</a:t>
          </a:r>
        </a:p>
      </dgm:t>
    </dgm:pt>
    <dgm:pt modelId="{2CAD28F0-0683-4CB4-8010-A5BD6C93DA4A}" type="parTrans" cxnId="{DAEF1D34-557C-4CAD-B507-000602464478}">
      <dgm:prSet/>
      <dgm:spPr/>
      <dgm:t>
        <a:bodyPr/>
        <a:lstStyle/>
        <a:p>
          <a:endParaRPr lang="en-US"/>
        </a:p>
      </dgm:t>
    </dgm:pt>
    <dgm:pt modelId="{CED30D67-038E-4606-81A3-DE74CF3011F2}" type="sibTrans" cxnId="{DAEF1D34-557C-4CAD-B507-000602464478}">
      <dgm:prSet/>
      <dgm:spPr/>
      <dgm:t>
        <a:bodyPr/>
        <a:lstStyle/>
        <a:p>
          <a:endParaRPr lang="en-US"/>
        </a:p>
      </dgm:t>
    </dgm:pt>
    <dgm:pt modelId="{BC0BD249-3FB8-4A2C-B49F-84B335B7CC83}">
      <dgm:prSet phldrT="[Text]"/>
      <dgm:spPr/>
      <dgm:t>
        <a:bodyPr/>
        <a:lstStyle/>
        <a:p>
          <a:r>
            <a:rPr lang="en-US">
              <a:latin typeface="+mn-lt"/>
            </a:rPr>
            <a:t>Continue Paused Migration</a:t>
          </a:r>
        </a:p>
      </dgm:t>
    </dgm:pt>
    <dgm:pt modelId="{E9EB510A-2DF2-4BEB-AF00-E0024D067CCA}" type="parTrans" cxnId="{572D8340-EC7D-45D6-99E9-1B7F1E12F58D}">
      <dgm:prSet/>
      <dgm:spPr/>
      <dgm:t>
        <a:bodyPr/>
        <a:lstStyle/>
        <a:p>
          <a:endParaRPr lang="en-US"/>
        </a:p>
      </dgm:t>
    </dgm:pt>
    <dgm:pt modelId="{8A299A66-9925-44C6-B6F6-35DE331B20F9}" type="sibTrans" cxnId="{572D8340-EC7D-45D6-99E9-1B7F1E12F58D}">
      <dgm:prSet/>
      <dgm:spPr/>
      <dgm:t>
        <a:bodyPr/>
        <a:lstStyle/>
        <a:p>
          <a:endParaRPr lang="en-US"/>
        </a:p>
      </dgm:t>
    </dgm:pt>
    <dgm:pt modelId="{BC36084B-1D94-48BC-BE52-FE67E2DB0D64}">
      <dgm:prSet phldrT="[Text]"/>
      <dgm:spPr/>
      <dgm:t>
        <a:bodyPr/>
        <a:lstStyle/>
        <a:p>
          <a:r>
            <a:rPr lang="en-US" b="1">
              <a:latin typeface="+mn-lt"/>
            </a:rPr>
            <a:t>Select Source</a:t>
          </a:r>
        </a:p>
      </dgm:t>
    </dgm:pt>
    <dgm:pt modelId="{E0956965-A9FE-4363-BC50-103434796E16}" type="parTrans" cxnId="{3044D7C4-0741-4666-9B06-4C88E50701D7}">
      <dgm:prSet/>
      <dgm:spPr/>
      <dgm:t>
        <a:bodyPr/>
        <a:lstStyle/>
        <a:p>
          <a:endParaRPr lang="en-US"/>
        </a:p>
      </dgm:t>
    </dgm:pt>
    <dgm:pt modelId="{AC338098-A308-460E-8EB6-C76A7893F41B}" type="sibTrans" cxnId="{3044D7C4-0741-4666-9B06-4C88E50701D7}">
      <dgm:prSet/>
      <dgm:spPr/>
      <dgm:t>
        <a:bodyPr/>
        <a:lstStyle/>
        <a:p>
          <a:endParaRPr lang="en-US"/>
        </a:p>
      </dgm:t>
    </dgm:pt>
    <dgm:pt modelId="{86B28854-66A5-4334-B303-D8E2DB423095}">
      <dgm:prSet phldrT="[Text]"/>
      <dgm:spPr/>
      <dgm:t>
        <a:bodyPr/>
        <a:lstStyle/>
        <a:p>
          <a:r>
            <a:rPr lang="en-US">
              <a:latin typeface="+mn-lt"/>
            </a:rPr>
            <a:t>SharePoint On-Premise</a:t>
          </a:r>
        </a:p>
      </dgm:t>
    </dgm:pt>
    <dgm:pt modelId="{6A06AE62-AAB9-4889-88BB-27791A1792F0}" type="parTrans" cxnId="{CA180287-ADBF-4BAF-B672-F2F7F3338970}">
      <dgm:prSet/>
      <dgm:spPr/>
      <dgm:t>
        <a:bodyPr/>
        <a:lstStyle/>
        <a:p>
          <a:endParaRPr lang="en-US"/>
        </a:p>
      </dgm:t>
    </dgm:pt>
    <dgm:pt modelId="{8CA58604-FFAD-45FF-B86B-3E14A18F3288}" type="sibTrans" cxnId="{CA180287-ADBF-4BAF-B672-F2F7F3338970}">
      <dgm:prSet/>
      <dgm:spPr/>
      <dgm:t>
        <a:bodyPr/>
        <a:lstStyle/>
        <a:p>
          <a:endParaRPr lang="en-US"/>
        </a:p>
      </dgm:t>
    </dgm:pt>
    <dgm:pt modelId="{85C6D542-A31F-418D-80E3-4791C5B56E5D}">
      <dgm:prSet phldrT="[Text]"/>
      <dgm:spPr/>
      <dgm:t>
        <a:bodyPr/>
        <a:lstStyle/>
        <a:p>
          <a:r>
            <a:rPr lang="en-US">
              <a:latin typeface="+mn-lt"/>
            </a:rPr>
            <a:t>File Share</a:t>
          </a:r>
        </a:p>
      </dgm:t>
    </dgm:pt>
    <dgm:pt modelId="{850D3244-AF4B-4CDA-B4B3-D0FF0F5CF799}" type="parTrans" cxnId="{58C80158-E513-4601-8DF2-74DB07CA04D1}">
      <dgm:prSet/>
      <dgm:spPr/>
      <dgm:t>
        <a:bodyPr/>
        <a:lstStyle/>
        <a:p>
          <a:endParaRPr lang="en-US"/>
        </a:p>
      </dgm:t>
    </dgm:pt>
    <dgm:pt modelId="{0E6482B5-DF23-45CB-886B-333FFC325D95}" type="sibTrans" cxnId="{58C80158-E513-4601-8DF2-74DB07CA04D1}">
      <dgm:prSet/>
      <dgm:spPr/>
      <dgm:t>
        <a:bodyPr/>
        <a:lstStyle/>
        <a:p>
          <a:endParaRPr lang="en-US"/>
        </a:p>
      </dgm:t>
    </dgm:pt>
    <dgm:pt modelId="{A6CEB784-DA89-4A6E-A40A-517999898CF9}">
      <dgm:prSet phldrT="[Text]"/>
      <dgm:spPr/>
      <dgm:t>
        <a:bodyPr/>
        <a:lstStyle/>
        <a:p>
          <a:r>
            <a:rPr lang="en-US">
              <a:latin typeface="+mn-lt"/>
            </a:rPr>
            <a:t>CSV file for bulk migration</a:t>
          </a:r>
        </a:p>
      </dgm:t>
    </dgm:pt>
    <dgm:pt modelId="{14DF4586-CB67-48B9-86ED-41A07A52152F}" type="parTrans" cxnId="{DDAAF5FE-0449-4735-B657-1047A56AAF28}">
      <dgm:prSet/>
      <dgm:spPr/>
      <dgm:t>
        <a:bodyPr/>
        <a:lstStyle/>
        <a:p>
          <a:endParaRPr lang="en-US"/>
        </a:p>
      </dgm:t>
    </dgm:pt>
    <dgm:pt modelId="{553E44E8-9A82-404F-BEDF-A3E42609554B}" type="sibTrans" cxnId="{DDAAF5FE-0449-4735-B657-1047A56AAF28}">
      <dgm:prSet/>
      <dgm:spPr/>
      <dgm:t>
        <a:bodyPr/>
        <a:lstStyle/>
        <a:p>
          <a:endParaRPr lang="en-US"/>
        </a:p>
      </dgm:t>
    </dgm:pt>
    <dgm:pt modelId="{427802D1-AA4A-4D5F-B9FF-559D340A369B}">
      <dgm:prSet phldrT="[Text]"/>
      <dgm:spPr/>
      <dgm:t>
        <a:bodyPr/>
        <a:lstStyle/>
        <a:p>
          <a:r>
            <a:rPr lang="en-US" b="1">
              <a:latin typeface="+mn-lt"/>
            </a:rPr>
            <a:t>Depending on Source selected</a:t>
          </a:r>
        </a:p>
      </dgm:t>
    </dgm:pt>
    <dgm:pt modelId="{124E4735-798F-477A-9D1C-29FB8EEC0C35}" type="parTrans" cxnId="{F7681101-D9CB-46DB-8B24-F032CE53086C}">
      <dgm:prSet/>
      <dgm:spPr/>
      <dgm:t>
        <a:bodyPr/>
        <a:lstStyle/>
        <a:p>
          <a:endParaRPr lang="en-US"/>
        </a:p>
      </dgm:t>
    </dgm:pt>
    <dgm:pt modelId="{2015D6AE-2BA8-45F9-9C39-E4FAAE21A41F}" type="sibTrans" cxnId="{F7681101-D9CB-46DB-8B24-F032CE53086C}">
      <dgm:prSet/>
      <dgm:spPr/>
      <dgm:t>
        <a:bodyPr/>
        <a:lstStyle/>
        <a:p>
          <a:endParaRPr lang="en-US"/>
        </a:p>
      </dgm:t>
    </dgm:pt>
    <dgm:pt modelId="{E7EFE866-1773-4174-9648-F306490D9DD6}">
      <dgm:prSet phldrT="[Text]"/>
      <dgm:spPr/>
      <dgm:t>
        <a:bodyPr/>
        <a:lstStyle/>
        <a:p>
          <a:r>
            <a:rPr lang="en-US">
              <a:latin typeface="+mn-lt"/>
            </a:rPr>
            <a:t>Provide additional migration details</a:t>
          </a:r>
        </a:p>
      </dgm:t>
    </dgm:pt>
    <dgm:pt modelId="{D392B296-ACC9-479B-AA9E-37F938BE60B0}" type="parTrans" cxnId="{9D4DD483-2AD5-452D-9A68-F3AA637927E0}">
      <dgm:prSet/>
      <dgm:spPr/>
      <dgm:t>
        <a:bodyPr/>
        <a:lstStyle/>
        <a:p>
          <a:endParaRPr lang="en-US"/>
        </a:p>
      </dgm:t>
    </dgm:pt>
    <dgm:pt modelId="{6C40EAA3-96AC-437B-80B7-DB0D4C4E93D9}" type="sibTrans" cxnId="{9D4DD483-2AD5-452D-9A68-F3AA637927E0}">
      <dgm:prSet/>
      <dgm:spPr/>
      <dgm:t>
        <a:bodyPr/>
        <a:lstStyle/>
        <a:p>
          <a:endParaRPr lang="en-US"/>
        </a:p>
      </dgm:t>
    </dgm:pt>
    <dgm:pt modelId="{1EB787A6-1DC1-402B-9DB6-4A1D0978B94D}">
      <dgm:prSet phldrT="[Text]"/>
      <dgm:spPr/>
      <dgm:t>
        <a:bodyPr/>
        <a:lstStyle/>
        <a:p>
          <a:r>
            <a:rPr lang="en-US" b="1">
              <a:latin typeface="+mn-lt"/>
            </a:rPr>
            <a:t>Start Migration</a:t>
          </a:r>
        </a:p>
      </dgm:t>
    </dgm:pt>
    <dgm:pt modelId="{0A37B1A7-46DC-4328-ACD0-19EBA4CFDBBB}" type="parTrans" cxnId="{0072D127-F9D7-405D-BCDE-E0F84D8E5414}">
      <dgm:prSet/>
      <dgm:spPr/>
      <dgm:t>
        <a:bodyPr/>
        <a:lstStyle/>
        <a:p>
          <a:endParaRPr lang="en-US"/>
        </a:p>
      </dgm:t>
    </dgm:pt>
    <dgm:pt modelId="{4367F14E-4A18-4E7C-A2B0-11BF5879AC9C}" type="sibTrans" cxnId="{0072D127-F9D7-405D-BCDE-E0F84D8E5414}">
      <dgm:prSet/>
      <dgm:spPr/>
      <dgm:t>
        <a:bodyPr/>
        <a:lstStyle/>
        <a:p>
          <a:endParaRPr lang="en-US"/>
        </a:p>
      </dgm:t>
    </dgm:pt>
    <dgm:pt modelId="{F5D99378-CB5E-471A-ACBB-38AFC6889885}">
      <dgm:prSet phldrT="[Text]"/>
      <dgm:spPr/>
      <dgm:t>
        <a:bodyPr/>
        <a:lstStyle/>
        <a:p>
          <a:r>
            <a:rPr lang="en-US">
              <a:latin typeface="+mn-lt"/>
            </a:rPr>
            <a:t>Review Logs</a:t>
          </a:r>
        </a:p>
      </dgm:t>
    </dgm:pt>
    <dgm:pt modelId="{667DB546-BE4D-49FE-8CD2-AF984B6B0C42}" type="parTrans" cxnId="{49D92052-82B9-4178-B224-FBA092353638}">
      <dgm:prSet/>
      <dgm:spPr/>
      <dgm:t>
        <a:bodyPr/>
        <a:lstStyle/>
        <a:p>
          <a:endParaRPr lang="en-US"/>
        </a:p>
      </dgm:t>
    </dgm:pt>
    <dgm:pt modelId="{FD0E8890-20D1-4AFD-B771-56F7E70C0C61}" type="sibTrans" cxnId="{49D92052-82B9-4178-B224-FBA092353638}">
      <dgm:prSet/>
      <dgm:spPr/>
      <dgm:t>
        <a:bodyPr/>
        <a:lstStyle/>
        <a:p>
          <a:endParaRPr lang="en-US"/>
        </a:p>
      </dgm:t>
    </dgm:pt>
    <dgm:pt modelId="{3156D9FD-6B40-407B-B01C-030634E7D5DE}">
      <dgm:prSet phldrT="[Text]"/>
      <dgm:spPr/>
      <dgm:t>
        <a:bodyPr/>
        <a:lstStyle/>
        <a:p>
          <a:r>
            <a:rPr lang="en-US">
              <a:latin typeface="+mn-lt"/>
            </a:rPr>
            <a:t>Validate Migrated Content</a:t>
          </a:r>
        </a:p>
      </dgm:t>
    </dgm:pt>
    <dgm:pt modelId="{B5FE28EF-474B-41C8-91BD-3D40C3CD6252}" type="parTrans" cxnId="{556F12CE-F936-4604-B324-7EE2BDD6AA77}">
      <dgm:prSet/>
      <dgm:spPr/>
      <dgm:t>
        <a:bodyPr/>
        <a:lstStyle/>
        <a:p>
          <a:endParaRPr lang="en-US"/>
        </a:p>
      </dgm:t>
    </dgm:pt>
    <dgm:pt modelId="{A419BD29-AC69-42D7-9A82-46FF401FB140}" type="sibTrans" cxnId="{556F12CE-F936-4604-B324-7EE2BDD6AA77}">
      <dgm:prSet/>
      <dgm:spPr/>
      <dgm:t>
        <a:bodyPr/>
        <a:lstStyle/>
        <a:p>
          <a:endParaRPr lang="en-US"/>
        </a:p>
      </dgm:t>
    </dgm:pt>
    <dgm:pt modelId="{5F1E4712-FD0E-4D79-9EAC-10B90F9E1479}">
      <dgm:prSet phldrT="[Text]"/>
      <dgm:spPr/>
      <dgm:t>
        <a:bodyPr/>
        <a:lstStyle/>
        <a:p>
          <a:r>
            <a:rPr lang="en-US">
              <a:latin typeface="+mn-lt"/>
            </a:rPr>
            <a:t>Advanced Settings</a:t>
          </a:r>
        </a:p>
      </dgm:t>
    </dgm:pt>
    <dgm:pt modelId="{855762EB-1CA4-4157-A1B6-EFA3A0F7F6C4}" type="parTrans" cxnId="{1C56AC2F-82DC-45A5-885A-24E64667F669}">
      <dgm:prSet/>
      <dgm:spPr/>
      <dgm:t>
        <a:bodyPr/>
        <a:lstStyle/>
        <a:p>
          <a:endParaRPr lang="en-US"/>
        </a:p>
      </dgm:t>
    </dgm:pt>
    <dgm:pt modelId="{C8302291-4387-4D4F-AC05-D424587C82DC}" type="sibTrans" cxnId="{1C56AC2F-82DC-45A5-885A-24E64667F669}">
      <dgm:prSet/>
      <dgm:spPr/>
      <dgm:t>
        <a:bodyPr/>
        <a:lstStyle/>
        <a:p>
          <a:endParaRPr lang="en-US"/>
        </a:p>
      </dgm:t>
    </dgm:pt>
    <dgm:pt modelId="{B5FE075D-6477-4C29-9CCC-CC4D9972B609}" type="pres">
      <dgm:prSet presAssocID="{0AD819E2-DBED-49EF-9260-AEB8B7ECADE0}" presName="Name0" presStyleCnt="0">
        <dgm:presLayoutVars>
          <dgm:dir/>
          <dgm:resizeHandles val="exact"/>
        </dgm:presLayoutVars>
      </dgm:prSet>
      <dgm:spPr/>
    </dgm:pt>
    <dgm:pt modelId="{E9E9AE7B-AE4A-4A1C-B7FB-289F3A8CD9E5}" type="pres">
      <dgm:prSet presAssocID="{074865DC-64B9-48F5-8562-6AEC5A650A91}" presName="node" presStyleLbl="node1" presStyleIdx="0" presStyleCnt="5">
        <dgm:presLayoutVars>
          <dgm:bulletEnabled val="1"/>
        </dgm:presLayoutVars>
      </dgm:prSet>
      <dgm:spPr/>
    </dgm:pt>
    <dgm:pt modelId="{2B0BA171-8F6C-4EE2-803B-3864FDCEE27E}" type="pres">
      <dgm:prSet presAssocID="{2A106203-6892-4DD2-B22C-CD4803DAB8E9}" presName="sibTrans" presStyleLbl="sibTrans1D1" presStyleIdx="0" presStyleCnt="4"/>
      <dgm:spPr/>
    </dgm:pt>
    <dgm:pt modelId="{F1EAF412-AE1F-4738-8B80-0C66F4D3C075}" type="pres">
      <dgm:prSet presAssocID="{2A106203-6892-4DD2-B22C-CD4803DAB8E9}" presName="connectorText" presStyleLbl="sibTrans1D1" presStyleIdx="0" presStyleCnt="4"/>
      <dgm:spPr/>
    </dgm:pt>
    <dgm:pt modelId="{F5D81E3A-ACF3-4990-8908-FF73C8ED5FB2}" type="pres">
      <dgm:prSet presAssocID="{C7E0B474-E187-415F-A4AF-41964838D704}" presName="node" presStyleLbl="node1" presStyleIdx="1" presStyleCnt="5">
        <dgm:presLayoutVars>
          <dgm:bulletEnabled val="1"/>
        </dgm:presLayoutVars>
      </dgm:prSet>
      <dgm:spPr/>
    </dgm:pt>
    <dgm:pt modelId="{578B4029-480F-42E2-934C-6F398952FE55}" type="pres">
      <dgm:prSet presAssocID="{1BF86F60-C7A3-47F5-88C9-CA803519FDD0}" presName="sibTrans" presStyleLbl="sibTrans1D1" presStyleIdx="1" presStyleCnt="4"/>
      <dgm:spPr/>
    </dgm:pt>
    <dgm:pt modelId="{EF971891-070B-45F0-93BA-ACBC97BEA0A7}" type="pres">
      <dgm:prSet presAssocID="{1BF86F60-C7A3-47F5-88C9-CA803519FDD0}" presName="connectorText" presStyleLbl="sibTrans1D1" presStyleIdx="1" presStyleCnt="4"/>
      <dgm:spPr/>
    </dgm:pt>
    <dgm:pt modelId="{FD0BB6DF-76D9-4023-8325-5B12CADE9E46}" type="pres">
      <dgm:prSet presAssocID="{BC36084B-1D94-48BC-BE52-FE67E2DB0D64}" presName="node" presStyleLbl="node1" presStyleIdx="2" presStyleCnt="5">
        <dgm:presLayoutVars>
          <dgm:bulletEnabled val="1"/>
        </dgm:presLayoutVars>
      </dgm:prSet>
      <dgm:spPr/>
    </dgm:pt>
    <dgm:pt modelId="{02082E5C-AC59-4750-B4F9-EB972B0D567D}" type="pres">
      <dgm:prSet presAssocID="{AC338098-A308-460E-8EB6-C76A7893F41B}" presName="sibTrans" presStyleLbl="sibTrans1D1" presStyleIdx="2" presStyleCnt="4"/>
      <dgm:spPr/>
    </dgm:pt>
    <dgm:pt modelId="{766AB658-643D-4E1F-9F01-F035FAB18BE7}" type="pres">
      <dgm:prSet presAssocID="{AC338098-A308-460E-8EB6-C76A7893F41B}" presName="connectorText" presStyleLbl="sibTrans1D1" presStyleIdx="2" presStyleCnt="4"/>
      <dgm:spPr/>
    </dgm:pt>
    <dgm:pt modelId="{4A6AEB0B-AAFC-41CD-B84B-7A80FEB3E703}" type="pres">
      <dgm:prSet presAssocID="{427802D1-AA4A-4D5F-B9FF-559D340A369B}" presName="node" presStyleLbl="node1" presStyleIdx="3" presStyleCnt="5">
        <dgm:presLayoutVars>
          <dgm:bulletEnabled val="1"/>
        </dgm:presLayoutVars>
      </dgm:prSet>
      <dgm:spPr/>
    </dgm:pt>
    <dgm:pt modelId="{9DC8735F-C493-4079-8A93-D4FEBA23A355}" type="pres">
      <dgm:prSet presAssocID="{2015D6AE-2BA8-45F9-9C39-E4FAAE21A41F}" presName="sibTrans" presStyleLbl="sibTrans1D1" presStyleIdx="3" presStyleCnt="4"/>
      <dgm:spPr/>
    </dgm:pt>
    <dgm:pt modelId="{CC805F69-FFA5-4E17-B6C1-81B7469A49E1}" type="pres">
      <dgm:prSet presAssocID="{2015D6AE-2BA8-45F9-9C39-E4FAAE21A41F}" presName="connectorText" presStyleLbl="sibTrans1D1" presStyleIdx="3" presStyleCnt="4"/>
      <dgm:spPr/>
    </dgm:pt>
    <dgm:pt modelId="{852F4AED-D4E7-4793-BA05-203E93077A18}" type="pres">
      <dgm:prSet presAssocID="{1EB787A6-1DC1-402B-9DB6-4A1D0978B94D}" presName="node" presStyleLbl="node1" presStyleIdx="4" presStyleCnt="5">
        <dgm:presLayoutVars>
          <dgm:bulletEnabled val="1"/>
        </dgm:presLayoutVars>
      </dgm:prSet>
      <dgm:spPr/>
    </dgm:pt>
  </dgm:ptLst>
  <dgm:cxnLst>
    <dgm:cxn modelId="{F7681101-D9CB-46DB-8B24-F032CE53086C}" srcId="{0AD819E2-DBED-49EF-9260-AEB8B7ECADE0}" destId="{427802D1-AA4A-4D5F-B9FF-559D340A369B}" srcOrd="3" destOrd="0" parTransId="{124E4735-798F-477A-9D1C-29FB8EEC0C35}" sibTransId="{2015D6AE-2BA8-45F9-9C39-E4FAAE21A41F}"/>
    <dgm:cxn modelId="{EA2A7C0E-0FC1-41B3-846C-7C4C72B6516D}" type="presOf" srcId="{85C6D542-A31F-418D-80E3-4791C5B56E5D}" destId="{FD0BB6DF-76D9-4023-8325-5B12CADE9E46}" srcOrd="0" destOrd="2" presId="urn:microsoft.com/office/officeart/2005/8/layout/bProcess3"/>
    <dgm:cxn modelId="{09234C14-1531-49EA-A435-644E775D2559}" type="presOf" srcId="{BC0BD249-3FB8-4A2C-B49F-84B335B7CC83}" destId="{F5D81E3A-ACF3-4990-8908-FF73C8ED5FB2}" srcOrd="0" destOrd="2" presId="urn:microsoft.com/office/officeart/2005/8/layout/bProcess3"/>
    <dgm:cxn modelId="{53F68019-45ED-409B-86A4-9D08EF8A870A}" type="presOf" srcId="{A6CEB784-DA89-4A6E-A40A-517999898CF9}" destId="{FD0BB6DF-76D9-4023-8325-5B12CADE9E46}" srcOrd="0" destOrd="3" presId="urn:microsoft.com/office/officeart/2005/8/layout/bProcess3"/>
    <dgm:cxn modelId="{0072D127-F9D7-405D-BCDE-E0F84D8E5414}" srcId="{0AD819E2-DBED-49EF-9260-AEB8B7ECADE0}" destId="{1EB787A6-1DC1-402B-9DB6-4A1D0978B94D}" srcOrd="4" destOrd="0" parTransId="{0A37B1A7-46DC-4328-ACD0-19EBA4CFDBBB}" sibTransId="{4367F14E-4A18-4E7C-A2B0-11BF5879AC9C}"/>
    <dgm:cxn modelId="{1C56AC2F-82DC-45A5-885A-24E64667F669}" srcId="{427802D1-AA4A-4D5F-B9FF-559D340A369B}" destId="{5F1E4712-FD0E-4D79-9EAC-10B90F9E1479}" srcOrd="1" destOrd="0" parTransId="{855762EB-1CA4-4157-A1B6-EFA3A0F7F6C4}" sibTransId="{C8302291-4387-4D4F-AC05-D424587C82DC}"/>
    <dgm:cxn modelId="{5A61FE30-4F6B-43E8-9364-E973EBD8E4BC}" type="presOf" srcId="{86B28854-66A5-4334-B303-D8E2DB423095}" destId="{FD0BB6DF-76D9-4023-8325-5B12CADE9E46}" srcOrd="0" destOrd="1" presId="urn:microsoft.com/office/officeart/2005/8/layout/bProcess3"/>
    <dgm:cxn modelId="{DAEF1D34-557C-4CAD-B507-000602464478}" srcId="{C7E0B474-E187-415F-A4AF-41964838D704}" destId="{CA8C7B7E-BD81-42C3-9879-7181B302DC8D}" srcOrd="0" destOrd="0" parTransId="{2CAD28F0-0683-4CB4-8010-A5BD6C93DA4A}" sibTransId="{CED30D67-038E-4606-81A3-DE74CF3011F2}"/>
    <dgm:cxn modelId="{C12C4637-2895-41BD-9D33-86A80156C2BA}" type="presOf" srcId="{427802D1-AA4A-4D5F-B9FF-559D340A369B}" destId="{4A6AEB0B-AAFC-41CD-B84B-7A80FEB3E703}" srcOrd="0" destOrd="0" presId="urn:microsoft.com/office/officeart/2005/8/layout/bProcess3"/>
    <dgm:cxn modelId="{F541DE3E-BFBB-4849-AEAF-1A5A3C908E44}" type="presOf" srcId="{2015D6AE-2BA8-45F9-9C39-E4FAAE21A41F}" destId="{9DC8735F-C493-4079-8A93-D4FEBA23A355}" srcOrd="0" destOrd="0" presId="urn:microsoft.com/office/officeart/2005/8/layout/bProcess3"/>
    <dgm:cxn modelId="{572D8340-EC7D-45D6-99E9-1B7F1E12F58D}" srcId="{C7E0B474-E187-415F-A4AF-41964838D704}" destId="{BC0BD249-3FB8-4A2C-B49F-84B335B7CC83}" srcOrd="1" destOrd="0" parTransId="{E9EB510A-2DF2-4BEB-AF00-E0024D067CCA}" sibTransId="{8A299A66-9925-44C6-B6F6-35DE331B20F9}"/>
    <dgm:cxn modelId="{D355055C-D823-45A8-868E-8C3FF81D9417}" type="presOf" srcId="{5F1E4712-FD0E-4D79-9EAC-10B90F9E1479}" destId="{4A6AEB0B-AAFC-41CD-B84B-7A80FEB3E703}" srcOrd="0" destOrd="2" presId="urn:microsoft.com/office/officeart/2005/8/layout/bProcess3"/>
    <dgm:cxn modelId="{43B7D45C-9040-464E-87FB-32159B28BF79}" type="presOf" srcId="{1EB787A6-1DC1-402B-9DB6-4A1D0978B94D}" destId="{852F4AED-D4E7-4793-BA05-203E93077A18}" srcOrd="0" destOrd="0" presId="urn:microsoft.com/office/officeart/2005/8/layout/bProcess3"/>
    <dgm:cxn modelId="{0E62DB4C-1A79-4349-BE17-8CEA7D17AB12}" type="presOf" srcId="{E7EFE866-1773-4174-9648-F306490D9DD6}" destId="{4A6AEB0B-AAFC-41CD-B84B-7A80FEB3E703}" srcOrd="0" destOrd="1" presId="urn:microsoft.com/office/officeart/2005/8/layout/bProcess3"/>
    <dgm:cxn modelId="{49D92052-82B9-4178-B224-FBA092353638}" srcId="{1EB787A6-1DC1-402B-9DB6-4A1D0978B94D}" destId="{F5D99378-CB5E-471A-ACBB-38AFC6889885}" srcOrd="0" destOrd="0" parTransId="{667DB546-BE4D-49FE-8CD2-AF984B6B0C42}" sibTransId="{FD0E8890-20D1-4AFD-B771-56F7E70C0C61}"/>
    <dgm:cxn modelId="{D3D3D172-6749-4BB7-9408-6D764C55C3E6}" srcId="{0AD819E2-DBED-49EF-9260-AEB8B7ECADE0}" destId="{C7E0B474-E187-415F-A4AF-41964838D704}" srcOrd="1" destOrd="0" parTransId="{CE636306-B212-4252-AFE0-035D5088EFB6}" sibTransId="{1BF86F60-C7A3-47F5-88C9-CA803519FDD0}"/>
    <dgm:cxn modelId="{58F27855-7E93-4906-8D2C-5420695F8F1C}" type="presOf" srcId="{2A106203-6892-4DD2-B22C-CD4803DAB8E9}" destId="{F1EAF412-AE1F-4738-8B80-0C66F4D3C075}" srcOrd="1" destOrd="0" presId="urn:microsoft.com/office/officeart/2005/8/layout/bProcess3"/>
    <dgm:cxn modelId="{58C80158-E513-4601-8DF2-74DB07CA04D1}" srcId="{BC36084B-1D94-48BC-BE52-FE67E2DB0D64}" destId="{85C6D542-A31F-418D-80E3-4791C5B56E5D}" srcOrd="1" destOrd="0" parTransId="{850D3244-AF4B-4CDA-B4B3-D0FF0F5CF799}" sibTransId="{0E6482B5-DF23-45CB-886B-333FFC325D95}"/>
    <dgm:cxn modelId="{0F28237D-697F-4DE9-91BE-EE3AE97FCF1B}" type="presOf" srcId="{AC338098-A308-460E-8EB6-C76A7893F41B}" destId="{02082E5C-AC59-4750-B4F9-EB972B0D567D}" srcOrd="0" destOrd="0" presId="urn:microsoft.com/office/officeart/2005/8/layout/bProcess3"/>
    <dgm:cxn modelId="{9D4DD483-2AD5-452D-9A68-F3AA637927E0}" srcId="{427802D1-AA4A-4D5F-B9FF-559D340A369B}" destId="{E7EFE866-1773-4174-9648-F306490D9DD6}" srcOrd="0" destOrd="0" parTransId="{D392B296-ACC9-479B-AA9E-37F938BE60B0}" sibTransId="{6C40EAA3-96AC-437B-80B7-DB0D4C4E93D9}"/>
    <dgm:cxn modelId="{CA180287-ADBF-4BAF-B672-F2F7F3338970}" srcId="{BC36084B-1D94-48BC-BE52-FE67E2DB0D64}" destId="{86B28854-66A5-4334-B303-D8E2DB423095}" srcOrd="0" destOrd="0" parTransId="{6A06AE62-AAB9-4889-88BB-27791A1792F0}" sibTransId="{8CA58604-FFAD-45FF-B86B-3E14A18F3288}"/>
    <dgm:cxn modelId="{0BCF748A-01E4-40C3-A7A1-2C6E670BC138}" type="presOf" srcId="{F5D99378-CB5E-471A-ACBB-38AFC6889885}" destId="{852F4AED-D4E7-4793-BA05-203E93077A18}" srcOrd="0" destOrd="1" presId="urn:microsoft.com/office/officeart/2005/8/layout/bProcess3"/>
    <dgm:cxn modelId="{15B9269A-6A50-49EE-81A0-D25FE3752A0D}" type="presOf" srcId="{2A106203-6892-4DD2-B22C-CD4803DAB8E9}" destId="{2B0BA171-8F6C-4EE2-803B-3864FDCEE27E}" srcOrd="0" destOrd="0" presId="urn:microsoft.com/office/officeart/2005/8/layout/bProcess3"/>
    <dgm:cxn modelId="{86CD1E9E-E83C-42B3-8F72-3E4D69EC15C2}" type="presOf" srcId="{BC36084B-1D94-48BC-BE52-FE67E2DB0D64}" destId="{FD0BB6DF-76D9-4023-8325-5B12CADE9E46}" srcOrd="0" destOrd="0" presId="urn:microsoft.com/office/officeart/2005/8/layout/bProcess3"/>
    <dgm:cxn modelId="{369EC0A1-DD28-4F33-A356-A73B02DEAD2F}" type="presOf" srcId="{CA8C7B7E-BD81-42C3-9879-7181B302DC8D}" destId="{F5D81E3A-ACF3-4990-8908-FF73C8ED5FB2}" srcOrd="0" destOrd="1" presId="urn:microsoft.com/office/officeart/2005/8/layout/bProcess3"/>
    <dgm:cxn modelId="{AB7FD4A2-C1CA-48B5-AA0A-084B60BA9B37}" srcId="{074865DC-64B9-48F5-8562-6AEC5A650A91}" destId="{B498FD22-BC54-4038-BEE6-A3ACBFE8EDA7}" srcOrd="0" destOrd="0" parTransId="{FAEDD19C-2BDE-4119-87E0-52CEFA868FD3}" sibTransId="{A5427EB4-DA09-47B9-913A-09E9FFEE31DD}"/>
    <dgm:cxn modelId="{CE0219A4-0644-4CD8-8EF1-1329E54B6A28}" srcId="{0AD819E2-DBED-49EF-9260-AEB8B7ECADE0}" destId="{074865DC-64B9-48F5-8562-6AEC5A650A91}" srcOrd="0" destOrd="0" parTransId="{91614374-973C-4887-BBBE-05AACF0DF5BC}" sibTransId="{2A106203-6892-4DD2-B22C-CD4803DAB8E9}"/>
    <dgm:cxn modelId="{8A2E86A7-9E8C-40FA-8947-C50E13FD60DD}" type="presOf" srcId="{0AD819E2-DBED-49EF-9260-AEB8B7ECADE0}" destId="{B5FE075D-6477-4C29-9CCC-CC4D9972B609}" srcOrd="0" destOrd="0" presId="urn:microsoft.com/office/officeart/2005/8/layout/bProcess3"/>
    <dgm:cxn modelId="{CB8B28B5-20D3-45F4-A0D4-E54F95CCAC06}" type="presOf" srcId="{2015D6AE-2BA8-45F9-9C39-E4FAAE21A41F}" destId="{CC805F69-FFA5-4E17-B6C1-81B7469A49E1}" srcOrd="1" destOrd="0" presId="urn:microsoft.com/office/officeart/2005/8/layout/bProcess3"/>
    <dgm:cxn modelId="{FA721FBE-5875-4A5B-8B60-C8C2DACCCBCE}" type="presOf" srcId="{AC338098-A308-460E-8EB6-C76A7893F41B}" destId="{766AB658-643D-4E1F-9F01-F035FAB18BE7}" srcOrd="1" destOrd="0" presId="urn:microsoft.com/office/officeart/2005/8/layout/bProcess3"/>
    <dgm:cxn modelId="{4F37B1C1-BAF3-48BC-962F-0640EEFC1DF3}" type="presOf" srcId="{B498FD22-BC54-4038-BEE6-A3ACBFE8EDA7}" destId="{E9E9AE7B-AE4A-4A1C-B7FB-289F3A8CD9E5}" srcOrd="0" destOrd="1" presId="urn:microsoft.com/office/officeart/2005/8/layout/bProcess3"/>
    <dgm:cxn modelId="{18F71EC4-E6E7-4394-8CEA-99EBDF77E08B}" type="presOf" srcId="{1BF86F60-C7A3-47F5-88C9-CA803519FDD0}" destId="{EF971891-070B-45F0-93BA-ACBC97BEA0A7}" srcOrd="1" destOrd="0" presId="urn:microsoft.com/office/officeart/2005/8/layout/bProcess3"/>
    <dgm:cxn modelId="{3044D7C4-0741-4666-9B06-4C88E50701D7}" srcId="{0AD819E2-DBED-49EF-9260-AEB8B7ECADE0}" destId="{BC36084B-1D94-48BC-BE52-FE67E2DB0D64}" srcOrd="2" destOrd="0" parTransId="{E0956965-A9FE-4363-BC50-103434796E16}" sibTransId="{AC338098-A308-460E-8EB6-C76A7893F41B}"/>
    <dgm:cxn modelId="{556F12CE-F936-4604-B324-7EE2BDD6AA77}" srcId="{1EB787A6-1DC1-402B-9DB6-4A1D0978B94D}" destId="{3156D9FD-6B40-407B-B01C-030634E7D5DE}" srcOrd="1" destOrd="0" parTransId="{B5FE28EF-474B-41C8-91BD-3D40C3CD6252}" sibTransId="{A419BD29-AC69-42D7-9A82-46FF401FB140}"/>
    <dgm:cxn modelId="{152E8ED7-C7EF-4B9A-9C64-DF6FB9DC5B54}" type="presOf" srcId="{1BF86F60-C7A3-47F5-88C9-CA803519FDD0}" destId="{578B4029-480F-42E2-934C-6F398952FE55}" srcOrd="0" destOrd="0" presId="urn:microsoft.com/office/officeart/2005/8/layout/bProcess3"/>
    <dgm:cxn modelId="{C80938E3-4F61-4ED2-B6A8-3E35C48F65B4}" type="presOf" srcId="{3156D9FD-6B40-407B-B01C-030634E7D5DE}" destId="{852F4AED-D4E7-4793-BA05-203E93077A18}" srcOrd="0" destOrd="2" presId="urn:microsoft.com/office/officeart/2005/8/layout/bProcess3"/>
    <dgm:cxn modelId="{4E3541EA-A91F-4E21-9D1B-38A4B4802603}" type="presOf" srcId="{C7E0B474-E187-415F-A4AF-41964838D704}" destId="{F5D81E3A-ACF3-4990-8908-FF73C8ED5FB2}" srcOrd="0" destOrd="0" presId="urn:microsoft.com/office/officeart/2005/8/layout/bProcess3"/>
    <dgm:cxn modelId="{D22A8EF7-661F-4DE5-80A8-1693D23A3E10}" type="presOf" srcId="{074865DC-64B9-48F5-8562-6AEC5A650A91}" destId="{E9E9AE7B-AE4A-4A1C-B7FB-289F3A8CD9E5}" srcOrd="0" destOrd="0" presId="urn:microsoft.com/office/officeart/2005/8/layout/bProcess3"/>
    <dgm:cxn modelId="{DDAAF5FE-0449-4735-B657-1047A56AAF28}" srcId="{BC36084B-1D94-48BC-BE52-FE67E2DB0D64}" destId="{A6CEB784-DA89-4A6E-A40A-517999898CF9}" srcOrd="2" destOrd="0" parTransId="{14DF4586-CB67-48B9-86ED-41A07A52152F}" sibTransId="{553E44E8-9A82-404F-BEDF-A3E42609554B}"/>
    <dgm:cxn modelId="{C282EDCD-CD4E-4465-96DE-60E812C4E9E6}" type="presParOf" srcId="{B5FE075D-6477-4C29-9CCC-CC4D9972B609}" destId="{E9E9AE7B-AE4A-4A1C-B7FB-289F3A8CD9E5}" srcOrd="0" destOrd="0" presId="urn:microsoft.com/office/officeart/2005/8/layout/bProcess3"/>
    <dgm:cxn modelId="{04F0E74C-F81E-42E8-A455-88678D9757F2}" type="presParOf" srcId="{B5FE075D-6477-4C29-9CCC-CC4D9972B609}" destId="{2B0BA171-8F6C-4EE2-803B-3864FDCEE27E}" srcOrd="1" destOrd="0" presId="urn:microsoft.com/office/officeart/2005/8/layout/bProcess3"/>
    <dgm:cxn modelId="{9BAFE1FB-A7FB-4655-8F7C-484164146A1B}" type="presParOf" srcId="{2B0BA171-8F6C-4EE2-803B-3864FDCEE27E}" destId="{F1EAF412-AE1F-4738-8B80-0C66F4D3C075}" srcOrd="0" destOrd="0" presId="urn:microsoft.com/office/officeart/2005/8/layout/bProcess3"/>
    <dgm:cxn modelId="{140B451B-731F-4123-80B3-DEBC1707FB0B}" type="presParOf" srcId="{B5FE075D-6477-4C29-9CCC-CC4D9972B609}" destId="{F5D81E3A-ACF3-4990-8908-FF73C8ED5FB2}" srcOrd="2" destOrd="0" presId="urn:microsoft.com/office/officeart/2005/8/layout/bProcess3"/>
    <dgm:cxn modelId="{6A2E1C1C-A96C-4FAD-B9B3-AAC279740F8A}" type="presParOf" srcId="{B5FE075D-6477-4C29-9CCC-CC4D9972B609}" destId="{578B4029-480F-42E2-934C-6F398952FE55}" srcOrd="3" destOrd="0" presId="urn:microsoft.com/office/officeart/2005/8/layout/bProcess3"/>
    <dgm:cxn modelId="{48781EA8-0814-4367-9CD1-A0298A9151CD}" type="presParOf" srcId="{578B4029-480F-42E2-934C-6F398952FE55}" destId="{EF971891-070B-45F0-93BA-ACBC97BEA0A7}" srcOrd="0" destOrd="0" presId="urn:microsoft.com/office/officeart/2005/8/layout/bProcess3"/>
    <dgm:cxn modelId="{7521C530-EBC6-4183-82C9-94F5E2734B81}" type="presParOf" srcId="{B5FE075D-6477-4C29-9CCC-CC4D9972B609}" destId="{FD0BB6DF-76D9-4023-8325-5B12CADE9E46}" srcOrd="4" destOrd="0" presId="urn:microsoft.com/office/officeart/2005/8/layout/bProcess3"/>
    <dgm:cxn modelId="{A874281E-2539-427E-81DC-2D48A69813A8}" type="presParOf" srcId="{B5FE075D-6477-4C29-9CCC-CC4D9972B609}" destId="{02082E5C-AC59-4750-B4F9-EB972B0D567D}" srcOrd="5" destOrd="0" presId="urn:microsoft.com/office/officeart/2005/8/layout/bProcess3"/>
    <dgm:cxn modelId="{6EC5C2E5-19D3-4A13-B912-5FBC27DE0475}" type="presParOf" srcId="{02082E5C-AC59-4750-B4F9-EB972B0D567D}" destId="{766AB658-643D-4E1F-9F01-F035FAB18BE7}" srcOrd="0" destOrd="0" presId="urn:microsoft.com/office/officeart/2005/8/layout/bProcess3"/>
    <dgm:cxn modelId="{127E1300-97E3-49CE-9482-C51F003B0119}" type="presParOf" srcId="{B5FE075D-6477-4C29-9CCC-CC4D9972B609}" destId="{4A6AEB0B-AAFC-41CD-B84B-7A80FEB3E703}" srcOrd="6" destOrd="0" presId="urn:microsoft.com/office/officeart/2005/8/layout/bProcess3"/>
    <dgm:cxn modelId="{A9E10622-9F44-4DEF-991E-2C0C232C72DE}" type="presParOf" srcId="{B5FE075D-6477-4C29-9CCC-CC4D9972B609}" destId="{9DC8735F-C493-4079-8A93-D4FEBA23A355}" srcOrd="7" destOrd="0" presId="urn:microsoft.com/office/officeart/2005/8/layout/bProcess3"/>
    <dgm:cxn modelId="{34F654B6-79A8-43F4-B8A6-32B1DEFE6A82}" type="presParOf" srcId="{9DC8735F-C493-4079-8A93-D4FEBA23A355}" destId="{CC805F69-FFA5-4E17-B6C1-81B7469A49E1}" srcOrd="0" destOrd="0" presId="urn:microsoft.com/office/officeart/2005/8/layout/bProcess3"/>
    <dgm:cxn modelId="{8B4942C2-091C-4CF2-A1CB-108EFC181A4F}" type="presParOf" srcId="{B5FE075D-6477-4C29-9CCC-CC4D9972B609}" destId="{852F4AED-D4E7-4793-BA05-203E93077A18}"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D4729-130D-4C3E-8255-A94BE7D9EDFD}">
      <dsp:nvSpPr>
        <dsp:cNvPr id="0" name=""/>
        <dsp:cNvSpPr/>
      </dsp:nvSpPr>
      <dsp:spPr>
        <a:xfrm>
          <a:off x="0" y="762"/>
          <a:ext cx="11653522" cy="705427"/>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a:t>In this lesson, you will learn: </a:t>
          </a:r>
          <a:endParaRPr lang="en-US" sz="3200" kern="1200"/>
        </a:p>
      </dsp:txBody>
      <dsp:txXfrm>
        <a:off x="34436" y="35198"/>
        <a:ext cx="11584650" cy="636555"/>
      </dsp:txXfrm>
    </dsp:sp>
    <dsp:sp modelId="{EC8C0823-026D-4CC2-90C7-AA1B38F62840}">
      <dsp:nvSpPr>
        <dsp:cNvPr id="0" name=""/>
        <dsp:cNvSpPr/>
      </dsp:nvSpPr>
      <dsp:spPr>
        <a:xfrm>
          <a:off x="0" y="706190"/>
          <a:ext cx="11653522" cy="4199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Migration Tools and Service Options</a:t>
          </a:r>
          <a:endParaRPr lang="en-US" sz="2800" kern="1200">
            <a:solidFill>
              <a:schemeClr val="tx1">
                <a:lumMod val="50000"/>
              </a:schemeClr>
            </a:solidFill>
            <a:latin typeface="+mj-lt"/>
          </a:endParaRP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Migration APIs</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Performance Expectations</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Mover</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Migration Manager</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SharePoint Migration Tool (SPMT)</a:t>
          </a:r>
        </a:p>
      </dsp:txBody>
      <dsp:txXfrm>
        <a:off x="0" y="706190"/>
        <a:ext cx="11653522" cy="4199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825CC-D856-4B49-8F56-F1CCCF888B7F}">
      <dsp:nvSpPr>
        <dsp:cNvPr id="0" name=""/>
        <dsp:cNvSpPr/>
      </dsp:nvSpPr>
      <dsp:spPr>
        <a:xfrm rot="16200000">
          <a:off x="-1032580" y="1033790"/>
          <a:ext cx="5212080" cy="3144499"/>
        </a:xfrm>
        <a:prstGeom prst="flowChartManualOperation">
          <a:avLst/>
        </a:prstGeom>
        <a:solidFill>
          <a:schemeClr val="accent3"/>
        </a:solidFill>
        <a:ln w="1079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US" sz="2000" b="1" kern="1200">
              <a:latin typeface="+mj-lt"/>
            </a:rPr>
            <a:t>Customer Self-Service</a:t>
          </a:r>
          <a:endParaRPr lang="en-US" sz="2000" kern="1200">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Use free Microsoft tool or purchase an ISV tool.</a:t>
          </a:r>
          <a:endParaRPr lang="en-US" sz="1800" kern="1200">
            <a:solidFill>
              <a:schemeClr val="bg1"/>
            </a:solidFill>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Flexible process.</a:t>
          </a:r>
          <a:endParaRPr lang="en-US" sz="1800" kern="1200">
            <a:solidFill>
              <a:schemeClr val="bg1"/>
            </a:solidFill>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Consider hiring resources with migration expertise.</a:t>
          </a:r>
        </a:p>
        <a:p>
          <a:pPr marL="171450" lvl="1" indent="-171450" algn="l" defTabSz="711200">
            <a:lnSpc>
              <a:spcPct val="90000"/>
            </a:lnSpc>
            <a:spcBef>
              <a:spcPct val="0"/>
            </a:spcBef>
            <a:spcAft>
              <a:spcPct val="15000"/>
            </a:spcAft>
            <a:buChar char="•"/>
          </a:pPr>
          <a:endParaRPr lang="en-US" sz="1600" b="0" i="0" u="none" kern="1200">
            <a:solidFill>
              <a:schemeClr val="tx1">
                <a:lumMod val="50000"/>
              </a:schemeClr>
            </a:solidFill>
            <a:latin typeface="+mj-lt"/>
          </a:endParaRPr>
        </a:p>
      </dsp:txBody>
      <dsp:txXfrm rot="5400000">
        <a:off x="1211" y="1042415"/>
        <a:ext cx="3144499" cy="3127248"/>
      </dsp:txXfrm>
    </dsp:sp>
    <dsp:sp modelId="{272A7713-29AC-4D4D-A85E-6770B8BA35E6}">
      <dsp:nvSpPr>
        <dsp:cNvPr id="0" name=""/>
        <dsp:cNvSpPr/>
      </dsp:nvSpPr>
      <dsp:spPr>
        <a:xfrm rot="16200000">
          <a:off x="2347756" y="1033790"/>
          <a:ext cx="5212080" cy="3144499"/>
        </a:xfrm>
        <a:prstGeom prst="flowChartManualOperation">
          <a:avLst/>
        </a:prstGeom>
        <a:solidFill>
          <a:schemeClr val="accent4"/>
        </a:solidFill>
        <a:ln w="1079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US" sz="2000" b="1" kern="1200">
              <a:latin typeface="+mj-lt"/>
            </a:rPr>
            <a:t>FastTrack Driven</a:t>
          </a:r>
          <a:endParaRPr lang="en-US" sz="2000" kern="1200">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No cost (included in your subscription).</a:t>
          </a:r>
          <a:endParaRPr lang="en-US" sz="1800" u="none" kern="1200">
            <a:solidFill>
              <a:schemeClr val="bg1"/>
            </a:solidFill>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File Share migrations only</a:t>
          </a:r>
          <a:endParaRPr lang="en-US" sz="1800" u="none" kern="1200">
            <a:solidFill>
              <a:schemeClr val="bg1"/>
            </a:solidFill>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Highly structured process and schedule.</a:t>
          </a:r>
          <a:endParaRPr lang="en-US" sz="1800" u="none" kern="1200">
            <a:solidFill>
              <a:schemeClr val="bg1"/>
            </a:solidFill>
            <a:latin typeface="+mj-lt"/>
          </a:endParaRPr>
        </a:p>
        <a:p>
          <a:pPr marL="171450" lvl="1" indent="-171450" algn="l" defTabSz="800100">
            <a:lnSpc>
              <a:spcPct val="90000"/>
            </a:lnSpc>
            <a:spcBef>
              <a:spcPct val="0"/>
            </a:spcBef>
            <a:spcAft>
              <a:spcPct val="15000"/>
            </a:spcAft>
            <a:buChar char="•"/>
          </a:pPr>
          <a:r>
            <a:rPr lang="en-US" sz="1800" b="0" i="0" u="none" kern="1200">
              <a:solidFill>
                <a:schemeClr val="bg1"/>
              </a:solidFill>
              <a:latin typeface="+mj-lt"/>
            </a:rPr>
            <a:t>Requires infrastructure: VPNs, test environment, admin environment, etc.</a:t>
          </a:r>
        </a:p>
        <a:p>
          <a:pPr marL="171450" lvl="1" indent="-171450" algn="l" defTabSz="711200">
            <a:lnSpc>
              <a:spcPct val="90000"/>
            </a:lnSpc>
            <a:spcBef>
              <a:spcPct val="0"/>
            </a:spcBef>
            <a:spcAft>
              <a:spcPct val="15000"/>
            </a:spcAft>
            <a:buChar char="•"/>
          </a:pPr>
          <a:endParaRPr lang="en-US" sz="1600" b="0" i="0" u="none" kern="1200">
            <a:solidFill>
              <a:schemeClr val="tx1">
                <a:lumMod val="50000"/>
              </a:schemeClr>
            </a:solidFill>
            <a:latin typeface="+mj-lt"/>
          </a:endParaRPr>
        </a:p>
      </dsp:txBody>
      <dsp:txXfrm rot="5400000">
        <a:off x="3381547" y="1042415"/>
        <a:ext cx="3144499" cy="3127248"/>
      </dsp:txXfrm>
    </dsp:sp>
    <dsp:sp modelId="{00F12D3E-4AFB-476D-A665-85642EFA72DD}">
      <dsp:nvSpPr>
        <dsp:cNvPr id="0" name=""/>
        <dsp:cNvSpPr/>
      </dsp:nvSpPr>
      <dsp:spPr>
        <a:xfrm rot="16200000">
          <a:off x="5728093" y="1033790"/>
          <a:ext cx="5212080" cy="3144499"/>
        </a:xfrm>
        <a:prstGeom prst="flowChartManualOperation">
          <a:avLst/>
        </a:prstGeom>
        <a:solidFill>
          <a:schemeClr val="accent5"/>
        </a:solidFill>
        <a:ln w="10795"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US" sz="2000" b="1" kern="1200">
              <a:latin typeface="+mj-lt"/>
            </a:rPr>
            <a:t>MCS or Partner Driven</a:t>
          </a:r>
          <a:endParaRPr lang="en-US" sz="2000" kern="1200">
            <a:latin typeface="+mj-lt"/>
          </a:endParaRPr>
        </a:p>
        <a:p>
          <a:pPr marL="171450" lvl="1" indent="-171450" algn="l" defTabSz="711200">
            <a:lnSpc>
              <a:spcPct val="90000"/>
            </a:lnSpc>
            <a:spcBef>
              <a:spcPct val="0"/>
            </a:spcBef>
            <a:spcAft>
              <a:spcPct val="15000"/>
            </a:spcAft>
            <a:buChar char="•"/>
          </a:pPr>
          <a:r>
            <a:rPr lang="en-US" sz="1600" b="0" kern="1200">
              <a:solidFill>
                <a:schemeClr val="bg1"/>
              </a:solidFill>
              <a:latin typeface="+mj-lt"/>
              <a:ea typeface="+mn-ea"/>
              <a:cs typeface="+mn-cs"/>
            </a:rPr>
            <a:t>MCS Accelerators</a:t>
          </a:r>
          <a:r>
            <a:rPr lang="en-US" sz="1600" b="1" kern="1200">
              <a:solidFill>
                <a:schemeClr val="bg1"/>
              </a:solidFill>
              <a:latin typeface="+mj-lt"/>
              <a:ea typeface="+mn-ea"/>
              <a:cs typeface="+mn-cs"/>
            </a:rPr>
            <a:t>: </a:t>
          </a:r>
          <a:r>
            <a:rPr lang="en-US" sz="1600" b="0" kern="1200">
              <a:solidFill>
                <a:schemeClr val="bg1"/>
              </a:solidFill>
              <a:latin typeface="+mj-lt"/>
              <a:ea typeface="+mn-ea"/>
              <a:cs typeface="+mn-cs"/>
            </a:rPr>
            <a:t>SharePoint Content Assessment / Content  Migration.</a:t>
          </a:r>
          <a:endParaRPr lang="en-US" sz="1600" b="0" kern="1200">
            <a:solidFill>
              <a:schemeClr val="bg1"/>
            </a:solidFill>
            <a:latin typeface="+mj-lt"/>
          </a:endParaRPr>
        </a:p>
        <a:p>
          <a:pPr marL="171450" lvl="1" indent="-171450" algn="l" defTabSz="711200">
            <a:lnSpc>
              <a:spcPct val="90000"/>
            </a:lnSpc>
            <a:spcBef>
              <a:spcPct val="0"/>
            </a:spcBef>
            <a:spcAft>
              <a:spcPct val="15000"/>
            </a:spcAft>
            <a:buChar char="•"/>
          </a:pPr>
          <a:r>
            <a:rPr lang="en-US" sz="1600" b="0" i="0" u="none" kern="1200">
              <a:solidFill>
                <a:schemeClr val="bg1"/>
              </a:solidFill>
              <a:latin typeface="+mj-lt"/>
            </a:rPr>
            <a:t>Price dependent on complexity.</a:t>
          </a:r>
          <a:endParaRPr lang="en-US" sz="1600" kern="1200">
            <a:solidFill>
              <a:schemeClr val="bg1"/>
            </a:solidFill>
            <a:latin typeface="+mj-lt"/>
          </a:endParaRPr>
        </a:p>
        <a:p>
          <a:pPr marL="171450" lvl="1" indent="-171450" algn="l" defTabSz="711200">
            <a:lnSpc>
              <a:spcPct val="90000"/>
            </a:lnSpc>
            <a:spcBef>
              <a:spcPct val="0"/>
            </a:spcBef>
            <a:spcAft>
              <a:spcPct val="15000"/>
            </a:spcAft>
            <a:buChar char="•"/>
          </a:pPr>
          <a:r>
            <a:rPr lang="en-US" sz="1600" b="0" i="0" u="none" kern="1200">
              <a:solidFill>
                <a:schemeClr val="bg1"/>
              </a:solidFill>
              <a:latin typeface="+mj-lt"/>
            </a:rPr>
            <a:t>Customized to your needs.</a:t>
          </a:r>
          <a:endParaRPr lang="en-US" sz="1600" kern="1200">
            <a:solidFill>
              <a:schemeClr val="bg1"/>
            </a:solidFill>
            <a:latin typeface="+mj-lt"/>
          </a:endParaRPr>
        </a:p>
        <a:p>
          <a:pPr marL="171450" lvl="1" indent="-171450" algn="l" defTabSz="711200">
            <a:lnSpc>
              <a:spcPct val="90000"/>
            </a:lnSpc>
            <a:spcBef>
              <a:spcPct val="0"/>
            </a:spcBef>
            <a:spcAft>
              <a:spcPct val="15000"/>
            </a:spcAft>
            <a:buChar char="•"/>
          </a:pPr>
          <a:r>
            <a:rPr lang="en-US" sz="1600" kern="1200">
              <a:solidFill>
                <a:schemeClr val="bg1"/>
              </a:solidFill>
              <a:latin typeface="+mj-lt"/>
            </a:rPr>
            <a:t>Contact your </a:t>
          </a:r>
          <a:r>
            <a:rPr lang="en-US" sz="1600" b="0" kern="1200">
              <a:solidFill>
                <a:schemeClr val="bg1"/>
              </a:solidFill>
              <a:latin typeface="+mj-lt"/>
            </a:rPr>
            <a:t>CSAM</a:t>
          </a:r>
          <a:r>
            <a:rPr lang="en-US" sz="1600" kern="1200">
              <a:solidFill>
                <a:schemeClr val="bg1"/>
              </a:solidFill>
              <a:latin typeface="+mj-lt"/>
            </a:rPr>
            <a:t> for more information.</a:t>
          </a:r>
        </a:p>
        <a:p>
          <a:pPr marL="171450" lvl="1" indent="-171450" algn="l" defTabSz="711200">
            <a:lnSpc>
              <a:spcPct val="90000"/>
            </a:lnSpc>
            <a:spcBef>
              <a:spcPct val="0"/>
            </a:spcBef>
            <a:spcAft>
              <a:spcPct val="15000"/>
            </a:spcAft>
            <a:buChar char="•"/>
          </a:pPr>
          <a:r>
            <a:rPr lang="en-US" sz="1600" kern="1200">
              <a:solidFill>
                <a:schemeClr val="bg1"/>
              </a:solidFill>
              <a:latin typeface="+mj-lt"/>
            </a:rPr>
            <a:t>Professional services from partners in the </a:t>
          </a:r>
          <a:r>
            <a:rPr lang="en-US" sz="1600" b="0" kern="1200">
              <a:solidFill>
                <a:schemeClr val="bg1"/>
              </a:solidFill>
              <a:latin typeface="+mj-lt"/>
              <a:hlinkClick xmlns:r="http://schemas.openxmlformats.org/officeDocument/2006/relationships" r:id="rId1">
                <a:extLst>
                  <a:ext uri="{A12FA001-AC4F-418D-AE19-62706E023703}">
                    <ahyp:hlinkClr xmlns:ahyp="http://schemas.microsoft.com/office/drawing/2018/hyperlinkcolor" val="tx"/>
                  </a:ext>
                </a:extLst>
              </a:hlinkClick>
            </a:rPr>
            <a:t>Microsoft Partner Center</a:t>
          </a:r>
          <a:endParaRPr lang="en-US" sz="1600" b="0" i="0" u="none" kern="1200">
            <a:solidFill>
              <a:schemeClr val="bg1"/>
            </a:solidFill>
            <a:latin typeface="+mj-lt"/>
          </a:endParaRPr>
        </a:p>
      </dsp:txBody>
      <dsp:txXfrm rot="5400000">
        <a:off x="6761884" y="1042415"/>
        <a:ext cx="3144499" cy="31272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25180-7EBD-4625-AA03-D5D6647C7407}">
      <dsp:nvSpPr>
        <dsp:cNvPr id="0" name=""/>
        <dsp:cNvSpPr/>
      </dsp:nvSpPr>
      <dsp:spPr>
        <a:xfrm rot="16200000">
          <a:off x="-1344463" y="1349042"/>
          <a:ext cx="4507460" cy="1809374"/>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Perform the migration during off peak hours based on location of the tenant</a:t>
          </a:r>
        </a:p>
      </dsp:txBody>
      <dsp:txXfrm rot="5400000">
        <a:off x="4580" y="901491"/>
        <a:ext cx="1809374" cy="2704476"/>
      </dsp:txXfrm>
    </dsp:sp>
    <dsp:sp modelId="{9CD8B5A1-E520-4EA9-9AE4-65AC191E3FF5}">
      <dsp:nvSpPr>
        <dsp:cNvPr id="0" name=""/>
        <dsp:cNvSpPr/>
      </dsp:nvSpPr>
      <dsp:spPr>
        <a:xfrm rot="16200000">
          <a:off x="600614" y="1349042"/>
          <a:ext cx="4507460" cy="1809374"/>
        </a:xfrm>
        <a:prstGeom prst="flowChartManualOperation">
          <a:avLst/>
        </a:prstGeom>
        <a:solidFill>
          <a:schemeClr val="accent3">
            <a:hueOff val="740255"/>
            <a:satOff val="-9473"/>
            <a:lumOff val="-9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Use multiple migration computers</a:t>
          </a:r>
        </a:p>
      </dsp:txBody>
      <dsp:txXfrm rot="5400000">
        <a:off x="1949657" y="901491"/>
        <a:ext cx="1809374" cy="2704476"/>
      </dsp:txXfrm>
    </dsp:sp>
    <dsp:sp modelId="{47BE325C-8B2E-4288-AF32-89788966F383}">
      <dsp:nvSpPr>
        <dsp:cNvPr id="0" name=""/>
        <dsp:cNvSpPr/>
      </dsp:nvSpPr>
      <dsp:spPr>
        <a:xfrm rot="16200000">
          <a:off x="2545691" y="1349042"/>
          <a:ext cx="4507460" cy="1809374"/>
        </a:xfrm>
        <a:prstGeom prst="flowChartManualOperation">
          <a:avLst/>
        </a:prstGeom>
        <a:solidFill>
          <a:schemeClr val="accent3">
            <a:hueOff val="1480509"/>
            <a:satOff val="-18947"/>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Use recommended hardware specs on the migration computers</a:t>
          </a:r>
        </a:p>
      </dsp:txBody>
      <dsp:txXfrm rot="5400000">
        <a:off x="3894734" y="901491"/>
        <a:ext cx="1809374" cy="2704476"/>
      </dsp:txXfrm>
    </dsp:sp>
    <dsp:sp modelId="{8F2FD10B-64A0-45A0-8196-952FED6B3A1F}">
      <dsp:nvSpPr>
        <dsp:cNvPr id="0" name=""/>
        <dsp:cNvSpPr/>
      </dsp:nvSpPr>
      <dsp:spPr>
        <a:xfrm rot="16200000">
          <a:off x="4490769" y="1349042"/>
          <a:ext cx="4507460" cy="1809374"/>
        </a:xfrm>
        <a:prstGeom prst="flowChartManualOperation">
          <a:avLst/>
        </a:prstGeom>
        <a:solidFill>
          <a:schemeClr val="accent3">
            <a:hueOff val="2220764"/>
            <a:satOff val="-28420"/>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Use the Migration API, not CSOM</a:t>
          </a:r>
        </a:p>
      </dsp:txBody>
      <dsp:txXfrm rot="5400000">
        <a:off x="5839812" y="901491"/>
        <a:ext cx="1809374" cy="2704476"/>
      </dsp:txXfrm>
    </dsp:sp>
    <dsp:sp modelId="{B40707AC-DACA-491D-B454-408685499D37}">
      <dsp:nvSpPr>
        <dsp:cNvPr id="0" name=""/>
        <dsp:cNvSpPr/>
      </dsp:nvSpPr>
      <dsp:spPr>
        <a:xfrm rot="16200000">
          <a:off x="6435846" y="1349042"/>
          <a:ext cx="4507460" cy="1809374"/>
        </a:xfrm>
        <a:prstGeom prst="flowChartManualOperation">
          <a:avLst/>
        </a:prstGeom>
        <a:solidFill>
          <a:schemeClr val="accent3">
            <a:hueOff val="2961018"/>
            <a:satOff val="-37894"/>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Use App-based Authentication. </a:t>
          </a:r>
        </a:p>
      </dsp:txBody>
      <dsp:txXfrm rot="5400000">
        <a:off x="7784889" y="901491"/>
        <a:ext cx="1809374" cy="2704476"/>
      </dsp:txXfrm>
    </dsp:sp>
    <dsp:sp modelId="{1E935675-8894-424E-88E5-28229A45A828}">
      <dsp:nvSpPr>
        <dsp:cNvPr id="0" name=""/>
        <dsp:cNvSpPr/>
      </dsp:nvSpPr>
      <dsp:spPr>
        <a:xfrm rot="16200000">
          <a:off x="8380924" y="1349042"/>
          <a:ext cx="4507460" cy="1809374"/>
        </a:xfrm>
        <a:prstGeom prst="flowChartManualOperation">
          <a:avLst/>
        </a:prstGeom>
        <a:solidFill>
          <a:schemeClr val="accent3">
            <a:hueOff val="3701273"/>
            <a:satOff val="-47367"/>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Run migration tasks in parallel</a:t>
          </a:r>
        </a:p>
      </dsp:txBody>
      <dsp:txXfrm rot="5400000">
        <a:off x="9729967" y="901491"/>
        <a:ext cx="1809374" cy="27044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4F871-2F28-40DA-ACD6-4DAC9CF19460}">
      <dsp:nvSpPr>
        <dsp:cNvPr id="0" name=""/>
        <dsp:cNvSpPr/>
      </dsp:nvSpPr>
      <dsp:spPr>
        <a:xfrm>
          <a:off x="0" y="2626"/>
          <a:ext cx="931098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ACDDC2-967F-40E7-98D6-965DF38FAF21}">
      <dsp:nvSpPr>
        <dsp:cNvPr id="0" name=""/>
        <dsp:cNvSpPr/>
      </dsp:nvSpPr>
      <dsp:spPr>
        <a:xfrm>
          <a:off x="0" y="2626"/>
          <a:ext cx="2761914" cy="5373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kern="1200">
            <a:solidFill>
              <a:schemeClr val="tx1">
                <a:lumMod val="75000"/>
              </a:schemeClr>
            </a:solidFill>
            <a:latin typeface="+mj-lt"/>
          </a:endParaRPr>
        </a:p>
      </dsp:txBody>
      <dsp:txXfrm>
        <a:off x="0" y="2626"/>
        <a:ext cx="2761914" cy="5373742"/>
      </dsp:txXfrm>
    </dsp:sp>
    <dsp:sp modelId="{7092E814-CC5C-4CD1-A24B-92D5B2379AF6}">
      <dsp:nvSpPr>
        <dsp:cNvPr id="0" name=""/>
        <dsp:cNvSpPr/>
      </dsp:nvSpPr>
      <dsp:spPr>
        <a:xfrm>
          <a:off x="490065" y="20829"/>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https://secure.aadcdn.microsoftonline-p.com</a:t>
          </a:r>
          <a:endParaRPr lang="en-US" sz="2000" kern="1200">
            <a:solidFill>
              <a:schemeClr val="tx1">
                <a:lumMod val="50000"/>
              </a:schemeClr>
            </a:solidFill>
          </a:endParaRPr>
        </a:p>
      </dsp:txBody>
      <dsp:txXfrm>
        <a:off x="490065" y="20829"/>
        <a:ext cx="6416898" cy="364065"/>
      </dsp:txXfrm>
    </dsp:sp>
    <dsp:sp modelId="{0C84EC9D-858E-4552-87B9-D3ED1345AF5D}">
      <dsp:nvSpPr>
        <dsp:cNvPr id="0" name=""/>
        <dsp:cNvSpPr/>
      </dsp:nvSpPr>
      <dsp:spPr>
        <a:xfrm>
          <a:off x="2761914" y="384895"/>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E594BF-6501-4596-BF13-5C9B274DBD93}">
      <dsp:nvSpPr>
        <dsp:cNvPr id="0" name=""/>
        <dsp:cNvSpPr/>
      </dsp:nvSpPr>
      <dsp:spPr>
        <a:xfrm>
          <a:off x="490065" y="403098"/>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https://login.microsoftonline.com</a:t>
          </a:r>
          <a:endParaRPr lang="en-US" sz="2000" kern="1200">
            <a:solidFill>
              <a:schemeClr val="tx1">
                <a:lumMod val="50000"/>
              </a:schemeClr>
            </a:solidFill>
          </a:endParaRPr>
        </a:p>
      </dsp:txBody>
      <dsp:txXfrm>
        <a:off x="490065" y="403098"/>
        <a:ext cx="6416898" cy="364065"/>
      </dsp:txXfrm>
    </dsp:sp>
    <dsp:sp modelId="{E2A7AE80-9639-4B0F-A8CB-047AF0ABF7FE}">
      <dsp:nvSpPr>
        <dsp:cNvPr id="0" name=""/>
        <dsp:cNvSpPr/>
      </dsp:nvSpPr>
      <dsp:spPr>
        <a:xfrm>
          <a:off x="2761914" y="767164"/>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9E47A-00B1-44C4-A15B-E82DF99D0F2C}">
      <dsp:nvSpPr>
        <dsp:cNvPr id="0" name=""/>
        <dsp:cNvSpPr/>
      </dsp:nvSpPr>
      <dsp:spPr>
        <a:xfrm>
          <a:off x="490065" y="785367"/>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https://api.office.com</a:t>
          </a:r>
          <a:endParaRPr lang="en-US" sz="2000" kern="1200">
            <a:solidFill>
              <a:schemeClr val="tx1">
                <a:lumMod val="50000"/>
              </a:schemeClr>
            </a:solidFill>
          </a:endParaRPr>
        </a:p>
      </dsp:txBody>
      <dsp:txXfrm>
        <a:off x="490065" y="785367"/>
        <a:ext cx="6416898" cy="364065"/>
      </dsp:txXfrm>
    </dsp:sp>
    <dsp:sp modelId="{4315FFCC-261A-46D3-A5F9-08EB6BE7B082}">
      <dsp:nvSpPr>
        <dsp:cNvPr id="0" name=""/>
        <dsp:cNvSpPr/>
      </dsp:nvSpPr>
      <dsp:spPr>
        <a:xfrm>
          <a:off x="2761914" y="1149433"/>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2A36BD-94D4-48AA-9487-D31F460F081C}">
      <dsp:nvSpPr>
        <dsp:cNvPr id="0" name=""/>
        <dsp:cNvSpPr/>
      </dsp:nvSpPr>
      <dsp:spPr>
        <a:xfrm>
          <a:off x="490065" y="1167636"/>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https://graph.windows.net</a:t>
          </a:r>
          <a:endParaRPr lang="en-US" sz="2000" kern="1200">
            <a:solidFill>
              <a:schemeClr val="tx1">
                <a:lumMod val="50000"/>
              </a:schemeClr>
            </a:solidFill>
          </a:endParaRPr>
        </a:p>
      </dsp:txBody>
      <dsp:txXfrm>
        <a:off x="490065" y="1167636"/>
        <a:ext cx="6416898" cy="364065"/>
      </dsp:txXfrm>
    </dsp:sp>
    <dsp:sp modelId="{ECAFE1DA-6A09-414F-88C8-6AE44C0F1648}">
      <dsp:nvSpPr>
        <dsp:cNvPr id="0" name=""/>
        <dsp:cNvSpPr/>
      </dsp:nvSpPr>
      <dsp:spPr>
        <a:xfrm>
          <a:off x="2761914" y="1531702"/>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EFD1EE-59F8-405A-A1BF-8ABAB7840197}">
      <dsp:nvSpPr>
        <dsp:cNvPr id="0" name=""/>
        <dsp:cNvSpPr/>
      </dsp:nvSpPr>
      <dsp:spPr>
        <a:xfrm>
          <a:off x="490065" y="1549906"/>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https://spmtreleasescus.blob.core.windows.net/</a:t>
          </a:r>
          <a:endParaRPr lang="en-US" sz="2000" kern="1200">
            <a:solidFill>
              <a:schemeClr val="tx1">
                <a:lumMod val="50000"/>
              </a:schemeClr>
            </a:solidFill>
          </a:endParaRPr>
        </a:p>
      </dsp:txBody>
      <dsp:txXfrm>
        <a:off x="490065" y="1549906"/>
        <a:ext cx="6416898" cy="364065"/>
      </dsp:txXfrm>
    </dsp:sp>
    <dsp:sp modelId="{5E0F94CA-487F-441A-8229-5FC601031204}">
      <dsp:nvSpPr>
        <dsp:cNvPr id="0" name=""/>
        <dsp:cNvSpPr/>
      </dsp:nvSpPr>
      <dsp:spPr>
        <a:xfrm>
          <a:off x="2761914" y="1913971"/>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F8EB0B-2421-4F35-B4A4-D2310CF69A3F}">
      <dsp:nvSpPr>
        <dsp:cNvPr id="0" name=""/>
        <dsp:cNvSpPr/>
      </dsp:nvSpPr>
      <dsp:spPr>
        <a:xfrm>
          <a:off x="490065" y="1932175"/>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https://*.queue.core.windows.net</a:t>
          </a:r>
          <a:endParaRPr lang="en-US" sz="2000" kern="1200">
            <a:solidFill>
              <a:schemeClr val="tx1">
                <a:lumMod val="50000"/>
              </a:schemeClr>
            </a:solidFill>
          </a:endParaRPr>
        </a:p>
      </dsp:txBody>
      <dsp:txXfrm>
        <a:off x="490065" y="1932175"/>
        <a:ext cx="6416898" cy="364065"/>
      </dsp:txXfrm>
    </dsp:sp>
    <dsp:sp modelId="{5CAEC7BE-3FA9-46DA-B6D5-76C25DA3CC74}">
      <dsp:nvSpPr>
        <dsp:cNvPr id="0" name=""/>
        <dsp:cNvSpPr/>
      </dsp:nvSpPr>
      <dsp:spPr>
        <a:xfrm>
          <a:off x="2761914" y="2296240"/>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27306D-3690-48A7-A730-D8F526EC1FB4}">
      <dsp:nvSpPr>
        <dsp:cNvPr id="0" name=""/>
        <dsp:cNvSpPr/>
      </dsp:nvSpPr>
      <dsp:spPr>
        <a:xfrm>
          <a:off x="490065" y="2314444"/>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https://*.blob.core.windows.net</a:t>
          </a:r>
          <a:endParaRPr lang="en-US" sz="2000" kern="1200">
            <a:solidFill>
              <a:schemeClr val="tx1">
                <a:lumMod val="50000"/>
              </a:schemeClr>
            </a:solidFill>
          </a:endParaRPr>
        </a:p>
      </dsp:txBody>
      <dsp:txXfrm>
        <a:off x="490065" y="2314444"/>
        <a:ext cx="6416898" cy="364065"/>
      </dsp:txXfrm>
    </dsp:sp>
    <dsp:sp modelId="{B4B72788-0002-4FB7-BCC2-DCD7F827F925}">
      <dsp:nvSpPr>
        <dsp:cNvPr id="0" name=""/>
        <dsp:cNvSpPr/>
      </dsp:nvSpPr>
      <dsp:spPr>
        <a:xfrm>
          <a:off x="2761914" y="2678509"/>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9D5D1A-4180-42DC-A736-883E8CC9A9C1}">
      <dsp:nvSpPr>
        <dsp:cNvPr id="0" name=""/>
        <dsp:cNvSpPr/>
      </dsp:nvSpPr>
      <dsp:spPr>
        <a:xfrm>
          <a:off x="490065" y="2696713"/>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https://*.pipe.aria.microsoft.com</a:t>
          </a:r>
          <a:endParaRPr lang="en-US" sz="2000" kern="1200">
            <a:solidFill>
              <a:schemeClr val="tx1">
                <a:lumMod val="50000"/>
              </a:schemeClr>
            </a:solidFill>
          </a:endParaRPr>
        </a:p>
      </dsp:txBody>
      <dsp:txXfrm>
        <a:off x="490065" y="2696713"/>
        <a:ext cx="6416898" cy="364065"/>
      </dsp:txXfrm>
    </dsp:sp>
    <dsp:sp modelId="{60B7B40F-B241-46A7-9CE1-CE8C7FDE9532}">
      <dsp:nvSpPr>
        <dsp:cNvPr id="0" name=""/>
        <dsp:cNvSpPr/>
      </dsp:nvSpPr>
      <dsp:spPr>
        <a:xfrm>
          <a:off x="2761914" y="3060778"/>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953A4B-5658-4D15-BA1E-C090F74A7971}">
      <dsp:nvSpPr>
        <dsp:cNvPr id="0" name=""/>
        <dsp:cNvSpPr/>
      </dsp:nvSpPr>
      <dsp:spPr>
        <a:xfrm>
          <a:off x="490065" y="3078982"/>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https://*.sharepoint.com</a:t>
          </a:r>
          <a:endParaRPr lang="en-US" sz="2000" kern="1200">
            <a:solidFill>
              <a:schemeClr val="tx1">
                <a:lumMod val="50000"/>
              </a:schemeClr>
            </a:solidFill>
          </a:endParaRPr>
        </a:p>
      </dsp:txBody>
      <dsp:txXfrm>
        <a:off x="490065" y="3078982"/>
        <a:ext cx="6416898" cy="364065"/>
      </dsp:txXfrm>
    </dsp:sp>
    <dsp:sp modelId="{CB748996-4EA0-4B9A-9E80-4536689F0885}">
      <dsp:nvSpPr>
        <dsp:cNvPr id="0" name=""/>
        <dsp:cNvSpPr/>
      </dsp:nvSpPr>
      <dsp:spPr>
        <a:xfrm>
          <a:off x="2761914" y="3443048"/>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C8D74C-E100-447E-95F1-0E4A21CCA9B7}">
      <dsp:nvSpPr>
        <dsp:cNvPr id="0" name=""/>
        <dsp:cNvSpPr/>
      </dsp:nvSpPr>
      <dsp:spPr>
        <a:xfrm>
          <a:off x="490065" y="3461251"/>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solidFill>
                <a:srgbClr val="000000"/>
              </a:solidFill>
            </a:rPr>
            <a:t>https://spoprod-a.akamaihd.</a:t>
          </a:r>
          <a:r>
            <a:rPr lang="en-US" sz="2000" kern="1200" baseline="0">
              <a:solidFill>
                <a:srgbClr val="505050">
                  <a:lumMod val="50000"/>
                </a:srgbClr>
              </a:solidFill>
              <a:latin typeface="Segoe UI"/>
              <a:ea typeface="+mn-ea"/>
              <a:cs typeface="+mn-cs"/>
            </a:rPr>
            <a:t>net</a:t>
          </a:r>
        </a:p>
      </dsp:txBody>
      <dsp:txXfrm>
        <a:off x="490065" y="3461251"/>
        <a:ext cx="6416898" cy="364065"/>
      </dsp:txXfrm>
    </dsp:sp>
    <dsp:sp modelId="{0F635035-4F5F-49AC-882C-D3B1643C7C2B}">
      <dsp:nvSpPr>
        <dsp:cNvPr id="0" name=""/>
        <dsp:cNvSpPr/>
      </dsp:nvSpPr>
      <dsp:spPr>
        <a:xfrm>
          <a:off x="2761914" y="3825317"/>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F3B12E-7F81-4045-8660-98A39AE05797}">
      <dsp:nvSpPr>
        <dsp:cNvPr id="0" name=""/>
        <dsp:cNvSpPr/>
      </dsp:nvSpPr>
      <dsp:spPr>
        <a:xfrm>
          <a:off x="490065" y="3843520"/>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solidFill>
                <a:srgbClr val="000000"/>
              </a:solidFill>
            </a:rPr>
            <a:t>https://static2.sharepointonline.com</a:t>
          </a:r>
          <a:endParaRPr lang="en-US" sz="2000" kern="1200">
            <a:solidFill>
              <a:srgbClr val="000000"/>
            </a:solidFill>
            <a:hlinkClick xmlns:r="http://schemas.openxmlformats.org/officeDocument/2006/relationships" r:id="rId1"/>
          </a:endParaRPr>
        </a:p>
      </dsp:txBody>
      <dsp:txXfrm>
        <a:off x="490065" y="3843520"/>
        <a:ext cx="6416898" cy="364065"/>
      </dsp:txXfrm>
    </dsp:sp>
    <dsp:sp modelId="{9E189BC1-CF59-4C53-97A2-9139F6C80962}">
      <dsp:nvSpPr>
        <dsp:cNvPr id="0" name=""/>
        <dsp:cNvSpPr/>
      </dsp:nvSpPr>
      <dsp:spPr>
        <a:xfrm>
          <a:off x="2761914" y="4207586"/>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1519C2-C556-461D-B554-EB52B784BB93}">
      <dsp:nvSpPr>
        <dsp:cNvPr id="0" name=""/>
        <dsp:cNvSpPr/>
      </dsp:nvSpPr>
      <dsp:spPr>
        <a:xfrm>
          <a:off x="490065" y="4225789"/>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en-US" sz="2000" b="0" i="0" kern="1200">
              <a:solidFill>
                <a:srgbClr val="000000"/>
              </a:solidFill>
              <a:latin typeface="Segoe UI"/>
              <a:ea typeface="+mn-ea"/>
              <a:cs typeface="+mn-cs"/>
            </a:rPr>
            <a:t>https://*. table.core.windows.net</a:t>
          </a:r>
        </a:p>
      </dsp:txBody>
      <dsp:txXfrm>
        <a:off x="490065" y="4225789"/>
        <a:ext cx="6416898" cy="364065"/>
      </dsp:txXfrm>
    </dsp:sp>
    <dsp:sp modelId="{92FFDBC2-B076-4D80-AF82-593E51DCE1B0}">
      <dsp:nvSpPr>
        <dsp:cNvPr id="0" name=""/>
        <dsp:cNvSpPr/>
      </dsp:nvSpPr>
      <dsp:spPr>
        <a:xfrm>
          <a:off x="2761914" y="4589855"/>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B45636-8756-402D-8CE3-44354F39D9F8}">
      <dsp:nvSpPr>
        <dsp:cNvPr id="0" name=""/>
        <dsp:cNvSpPr/>
      </dsp:nvSpPr>
      <dsp:spPr>
        <a:xfrm>
          <a:off x="490065" y="4608058"/>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https://*.blob.core.usgovcloudapi.net (GCC only)</a:t>
          </a:r>
          <a:endParaRPr lang="en-US" sz="2000" kern="1200">
            <a:solidFill>
              <a:schemeClr val="tx1">
                <a:lumMod val="50000"/>
              </a:schemeClr>
            </a:solidFill>
          </a:endParaRPr>
        </a:p>
      </dsp:txBody>
      <dsp:txXfrm>
        <a:off x="490065" y="4608058"/>
        <a:ext cx="6416898" cy="364065"/>
      </dsp:txXfrm>
    </dsp:sp>
    <dsp:sp modelId="{342D7493-6244-44F6-A338-C657CA1CCA3B}">
      <dsp:nvSpPr>
        <dsp:cNvPr id="0" name=""/>
        <dsp:cNvSpPr/>
      </dsp:nvSpPr>
      <dsp:spPr>
        <a:xfrm>
          <a:off x="2761914" y="4972124"/>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C1B688-3CEE-4A75-8B79-EF656CED1AB2}">
      <dsp:nvSpPr>
        <dsp:cNvPr id="0" name=""/>
        <dsp:cNvSpPr/>
      </dsp:nvSpPr>
      <dsp:spPr>
        <a:xfrm>
          <a:off x="490065" y="4990323"/>
          <a:ext cx="6416898" cy="36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a:solidFill>
                <a:schemeClr val="tx1">
                  <a:lumMod val="50000"/>
                </a:schemeClr>
              </a:solidFill>
            </a:rPr>
            <a:t>https://*.queue.core.usgovcloudapi.net (GCC Only)</a:t>
          </a:r>
          <a:endParaRPr lang="en-US" sz="2000" kern="1200">
            <a:solidFill>
              <a:schemeClr val="tx1">
                <a:lumMod val="50000"/>
              </a:schemeClr>
            </a:solidFill>
          </a:endParaRPr>
        </a:p>
      </dsp:txBody>
      <dsp:txXfrm>
        <a:off x="490065" y="4990323"/>
        <a:ext cx="6416898" cy="364065"/>
      </dsp:txXfrm>
    </dsp:sp>
    <dsp:sp modelId="{0D24D754-494E-4292-9425-7114293423C0}">
      <dsp:nvSpPr>
        <dsp:cNvPr id="0" name=""/>
        <dsp:cNvSpPr/>
      </dsp:nvSpPr>
      <dsp:spPr>
        <a:xfrm>
          <a:off x="2761914" y="5354393"/>
          <a:ext cx="6539514"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610C0-CA16-4697-A6DD-19066EC31897}">
      <dsp:nvSpPr>
        <dsp:cNvPr id="0" name=""/>
        <dsp:cNvSpPr/>
      </dsp:nvSpPr>
      <dsp:spPr>
        <a:xfrm>
          <a:off x="3303025" y="999216"/>
          <a:ext cx="727495" cy="91440"/>
        </a:xfrm>
        <a:custGeom>
          <a:avLst/>
          <a:gdLst/>
          <a:ahLst/>
          <a:cxnLst/>
          <a:rect l="0" t="0" r="0" b="0"/>
          <a:pathLst>
            <a:path>
              <a:moveTo>
                <a:pt x="0" y="45720"/>
              </a:moveTo>
              <a:lnTo>
                <a:pt x="7274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3647820" y="1041146"/>
        <a:ext cx="37904" cy="7580"/>
      </dsp:txXfrm>
    </dsp:sp>
    <dsp:sp modelId="{4E6A6410-CEA8-4D96-AA09-CD377623BFBD}">
      <dsp:nvSpPr>
        <dsp:cNvPr id="0" name=""/>
        <dsp:cNvSpPr/>
      </dsp:nvSpPr>
      <dsp:spPr>
        <a:xfrm>
          <a:off x="8756" y="56115"/>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kumimoji="0" lang="en-US" sz="1800" b="1" i="0" u="none" strike="noStrike" kern="1200" cap="none" spc="0" normalizeH="0" baseline="0" noProof="0">
              <a:ln/>
              <a:effectLst/>
              <a:uLnTx/>
              <a:uFillTx/>
              <a:latin typeface="+mn-lt"/>
              <a:ea typeface="Segoe UI" pitchFamily="34" charset="0"/>
              <a:cs typeface="Segoe UI" pitchFamily="34" charset="0"/>
            </a:rPr>
            <a:t>Authentication</a:t>
          </a:r>
          <a:endParaRPr lang="en-US" sz="1800" b="1" kern="1200">
            <a:latin typeface="+mn-lt"/>
          </a:endParaRPr>
        </a:p>
        <a:p>
          <a:pPr marL="114300" lvl="1" indent="-114300" algn="l" defTabSz="622300">
            <a:lnSpc>
              <a:spcPct val="90000"/>
            </a:lnSpc>
            <a:spcBef>
              <a:spcPct val="0"/>
            </a:spcBef>
            <a:spcAft>
              <a:spcPct val="15000"/>
            </a:spcAft>
            <a:buChar char="•"/>
          </a:pPr>
          <a:r>
            <a:rPr lang="en-US" sz="1400" kern="1200">
              <a:latin typeface="+mn-lt"/>
            </a:rPr>
            <a:t>Login to target tenant using Microsoft 365 account</a:t>
          </a:r>
        </a:p>
      </dsp:txBody>
      <dsp:txXfrm>
        <a:off x="8756" y="56115"/>
        <a:ext cx="3296069" cy="1977641"/>
      </dsp:txXfrm>
    </dsp:sp>
    <dsp:sp modelId="{0581D658-4F2B-412E-8853-5A7BFA29CB64}">
      <dsp:nvSpPr>
        <dsp:cNvPr id="0" name=""/>
        <dsp:cNvSpPr/>
      </dsp:nvSpPr>
      <dsp:spPr>
        <a:xfrm>
          <a:off x="7357190" y="999216"/>
          <a:ext cx="727495" cy="91440"/>
        </a:xfrm>
        <a:custGeom>
          <a:avLst/>
          <a:gdLst/>
          <a:ahLst/>
          <a:cxnLst/>
          <a:rect l="0" t="0" r="0" b="0"/>
          <a:pathLst>
            <a:path>
              <a:moveTo>
                <a:pt x="0" y="45720"/>
              </a:moveTo>
              <a:lnTo>
                <a:pt x="7274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7701986" y="1041146"/>
        <a:ext cx="37904" cy="7580"/>
      </dsp:txXfrm>
    </dsp:sp>
    <dsp:sp modelId="{E388D3C3-7A66-4B44-B156-5811DC9E3E8C}">
      <dsp:nvSpPr>
        <dsp:cNvPr id="0" name=""/>
        <dsp:cNvSpPr/>
      </dsp:nvSpPr>
      <dsp:spPr>
        <a:xfrm>
          <a:off x="4062921" y="56115"/>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b="1" kern="1200">
              <a:latin typeface="+mn-lt"/>
            </a:rPr>
            <a:t>Scan</a:t>
          </a:r>
        </a:p>
        <a:p>
          <a:pPr marL="114300" lvl="1" indent="-114300" algn="l" defTabSz="622300">
            <a:lnSpc>
              <a:spcPct val="90000"/>
            </a:lnSpc>
            <a:spcBef>
              <a:spcPct val="0"/>
            </a:spcBef>
            <a:spcAft>
              <a:spcPct val="15000"/>
            </a:spcAft>
            <a:buChar char="•"/>
          </a:pPr>
          <a:r>
            <a:rPr lang="en-US" sz="1400" kern="1200">
              <a:latin typeface="+mn-lt"/>
            </a:rPr>
            <a:t>Performed on every file</a:t>
          </a:r>
        </a:p>
        <a:p>
          <a:pPr marL="114300" lvl="1" indent="-114300" algn="l" defTabSz="622300">
            <a:lnSpc>
              <a:spcPct val="90000"/>
            </a:lnSpc>
            <a:spcBef>
              <a:spcPct val="0"/>
            </a:spcBef>
            <a:spcAft>
              <a:spcPct val="15000"/>
            </a:spcAft>
            <a:buChar char="•"/>
          </a:pPr>
          <a:r>
            <a:rPr lang="en-US" sz="1400" kern="1200">
              <a:latin typeface="+mn-lt"/>
            </a:rPr>
            <a:t>Verifies access to data source and write access to target (SharePoint Online)</a:t>
          </a:r>
        </a:p>
        <a:p>
          <a:pPr marL="114300" lvl="1" indent="-114300" algn="l" defTabSz="622300">
            <a:lnSpc>
              <a:spcPct val="90000"/>
            </a:lnSpc>
            <a:spcBef>
              <a:spcPct val="0"/>
            </a:spcBef>
            <a:spcAft>
              <a:spcPct val="15000"/>
            </a:spcAft>
            <a:buChar char="•"/>
          </a:pPr>
          <a:r>
            <a:rPr lang="en-US" sz="1400" kern="1200">
              <a:latin typeface="+mn-lt"/>
            </a:rPr>
            <a:t>Scans for known potential issues</a:t>
          </a:r>
        </a:p>
      </dsp:txBody>
      <dsp:txXfrm>
        <a:off x="4062921" y="56115"/>
        <a:ext cx="3296069" cy="1977641"/>
      </dsp:txXfrm>
    </dsp:sp>
    <dsp:sp modelId="{DA9553D7-7070-4CE9-869D-2E79F27DB22B}">
      <dsp:nvSpPr>
        <dsp:cNvPr id="0" name=""/>
        <dsp:cNvSpPr/>
      </dsp:nvSpPr>
      <dsp:spPr>
        <a:xfrm>
          <a:off x="1656790" y="2031957"/>
          <a:ext cx="8108330" cy="727495"/>
        </a:xfrm>
        <a:custGeom>
          <a:avLst/>
          <a:gdLst/>
          <a:ahLst/>
          <a:cxnLst/>
          <a:rect l="0" t="0" r="0" b="0"/>
          <a:pathLst>
            <a:path>
              <a:moveTo>
                <a:pt x="8108330" y="0"/>
              </a:moveTo>
              <a:lnTo>
                <a:pt x="8108330" y="380847"/>
              </a:lnTo>
              <a:lnTo>
                <a:pt x="0" y="380847"/>
              </a:lnTo>
              <a:lnTo>
                <a:pt x="0" y="727495"/>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5507363" y="2391915"/>
        <a:ext cx="407184" cy="7580"/>
      </dsp:txXfrm>
    </dsp:sp>
    <dsp:sp modelId="{3D136937-6623-4B11-B321-4E26C55CE80E}">
      <dsp:nvSpPr>
        <dsp:cNvPr id="0" name=""/>
        <dsp:cNvSpPr/>
      </dsp:nvSpPr>
      <dsp:spPr>
        <a:xfrm>
          <a:off x="8117086" y="56115"/>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b="1" kern="1200">
              <a:latin typeface="+mn-lt"/>
            </a:rPr>
            <a:t>Package</a:t>
          </a:r>
        </a:p>
        <a:p>
          <a:pPr marL="114300" lvl="1" indent="-114300" algn="l" defTabSz="622300">
            <a:lnSpc>
              <a:spcPct val="90000"/>
            </a:lnSpc>
            <a:spcBef>
              <a:spcPct val="0"/>
            </a:spcBef>
            <a:spcAft>
              <a:spcPct val="15000"/>
            </a:spcAft>
            <a:buChar char="•"/>
          </a:pPr>
          <a:r>
            <a:rPr lang="en-US" sz="1400" kern="1200">
              <a:latin typeface="+mn-lt"/>
            </a:rPr>
            <a:t>Content package is created containing manifest of 8 XMLs</a:t>
          </a:r>
        </a:p>
      </dsp:txBody>
      <dsp:txXfrm>
        <a:off x="8117086" y="56115"/>
        <a:ext cx="3296069" cy="1977641"/>
      </dsp:txXfrm>
    </dsp:sp>
    <dsp:sp modelId="{2F7374BC-39EE-42A6-AB96-C4BEBBABC6E0}">
      <dsp:nvSpPr>
        <dsp:cNvPr id="0" name=""/>
        <dsp:cNvSpPr/>
      </dsp:nvSpPr>
      <dsp:spPr>
        <a:xfrm>
          <a:off x="3303025" y="3734954"/>
          <a:ext cx="727495" cy="91440"/>
        </a:xfrm>
        <a:custGeom>
          <a:avLst/>
          <a:gdLst/>
          <a:ahLst/>
          <a:cxnLst/>
          <a:rect l="0" t="0" r="0" b="0"/>
          <a:pathLst>
            <a:path>
              <a:moveTo>
                <a:pt x="0" y="45720"/>
              </a:moveTo>
              <a:lnTo>
                <a:pt x="7274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3647820" y="3776883"/>
        <a:ext cx="37904" cy="7580"/>
      </dsp:txXfrm>
    </dsp:sp>
    <dsp:sp modelId="{5CA07693-3FED-4BC6-BB92-8FAD2FA263F8}">
      <dsp:nvSpPr>
        <dsp:cNvPr id="0" name=""/>
        <dsp:cNvSpPr/>
      </dsp:nvSpPr>
      <dsp:spPr>
        <a:xfrm>
          <a:off x="8756" y="2791853"/>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b="1" kern="1200">
              <a:latin typeface="+mn-lt"/>
            </a:rPr>
            <a:t>Upload</a:t>
          </a:r>
        </a:p>
        <a:p>
          <a:pPr marL="114300" lvl="1" indent="-114300" algn="l" defTabSz="622300">
            <a:lnSpc>
              <a:spcPct val="90000"/>
            </a:lnSpc>
            <a:spcBef>
              <a:spcPct val="0"/>
            </a:spcBef>
            <a:spcAft>
              <a:spcPct val="15000"/>
            </a:spcAft>
            <a:buChar char="•"/>
          </a:pPr>
          <a:r>
            <a:rPr lang="en-US" sz="1400" kern="1200">
              <a:latin typeface="+mn-lt"/>
            </a:rPr>
            <a:t>Content package uploaded to Azure with manifest</a:t>
          </a:r>
        </a:p>
        <a:p>
          <a:pPr marL="114300" lvl="1" indent="-114300" algn="l" defTabSz="622300">
            <a:lnSpc>
              <a:spcPct val="90000"/>
            </a:lnSpc>
            <a:spcBef>
              <a:spcPct val="0"/>
            </a:spcBef>
            <a:spcAft>
              <a:spcPct val="15000"/>
            </a:spcAft>
            <a:buChar char="•"/>
          </a:pPr>
          <a:r>
            <a:rPr lang="en-US" sz="1400" kern="1200">
              <a:latin typeface="+mn-lt"/>
            </a:rPr>
            <a:t>Files &amp; Manifest are encrypted</a:t>
          </a:r>
        </a:p>
      </dsp:txBody>
      <dsp:txXfrm>
        <a:off x="8756" y="2791853"/>
        <a:ext cx="3296069" cy="1977641"/>
      </dsp:txXfrm>
    </dsp:sp>
    <dsp:sp modelId="{74BB0D5F-D759-4349-8840-C0889667E250}">
      <dsp:nvSpPr>
        <dsp:cNvPr id="0" name=""/>
        <dsp:cNvSpPr/>
      </dsp:nvSpPr>
      <dsp:spPr>
        <a:xfrm>
          <a:off x="7357190" y="3734954"/>
          <a:ext cx="727495" cy="91440"/>
        </a:xfrm>
        <a:custGeom>
          <a:avLst/>
          <a:gdLst/>
          <a:ahLst/>
          <a:cxnLst/>
          <a:rect l="0" t="0" r="0" b="0"/>
          <a:pathLst>
            <a:path>
              <a:moveTo>
                <a:pt x="0" y="45720"/>
              </a:moveTo>
              <a:lnTo>
                <a:pt x="727495"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n-lt"/>
          </a:endParaRPr>
        </a:p>
      </dsp:txBody>
      <dsp:txXfrm>
        <a:off x="7701986" y="3776883"/>
        <a:ext cx="37904" cy="7580"/>
      </dsp:txXfrm>
    </dsp:sp>
    <dsp:sp modelId="{6C0D387D-538A-4741-8B99-F24F2CA9AE41}">
      <dsp:nvSpPr>
        <dsp:cNvPr id="0" name=""/>
        <dsp:cNvSpPr/>
      </dsp:nvSpPr>
      <dsp:spPr>
        <a:xfrm>
          <a:off x="4062921" y="2791853"/>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b="1" kern="1200">
              <a:latin typeface="+mn-lt"/>
            </a:rPr>
            <a:t>Import</a:t>
          </a:r>
        </a:p>
        <a:p>
          <a:pPr marL="114300" lvl="1" indent="-114300" algn="l" defTabSz="622300">
            <a:lnSpc>
              <a:spcPct val="90000"/>
            </a:lnSpc>
            <a:spcBef>
              <a:spcPct val="0"/>
            </a:spcBef>
            <a:spcAft>
              <a:spcPct val="15000"/>
            </a:spcAft>
            <a:buChar char="•"/>
          </a:pPr>
          <a:r>
            <a:rPr lang="en-US" sz="1400" kern="1200">
              <a:latin typeface="+mn-lt"/>
            </a:rPr>
            <a:t>Content imported from Azure to SharePoint Online</a:t>
          </a:r>
        </a:p>
      </dsp:txBody>
      <dsp:txXfrm>
        <a:off x="4062921" y="2791853"/>
        <a:ext cx="3296069" cy="1977641"/>
      </dsp:txXfrm>
    </dsp:sp>
    <dsp:sp modelId="{6744A21D-7500-4111-A662-3CD799E9BB0E}">
      <dsp:nvSpPr>
        <dsp:cNvPr id="0" name=""/>
        <dsp:cNvSpPr/>
      </dsp:nvSpPr>
      <dsp:spPr>
        <a:xfrm>
          <a:off x="8117086" y="2791853"/>
          <a:ext cx="3296069" cy="1977641"/>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sz="1800" b="1" kern="1200">
              <a:latin typeface="+mn-lt"/>
            </a:rPr>
            <a:t>Scan and Resume</a:t>
          </a:r>
        </a:p>
        <a:p>
          <a:pPr marL="114300" lvl="1" indent="-114300" algn="l" defTabSz="622300">
            <a:lnSpc>
              <a:spcPct val="90000"/>
            </a:lnSpc>
            <a:spcBef>
              <a:spcPct val="0"/>
            </a:spcBef>
            <a:spcAft>
              <a:spcPct val="15000"/>
            </a:spcAft>
            <a:buChar char="•"/>
          </a:pPr>
          <a:r>
            <a:rPr lang="en-US" sz="1400" kern="1200">
              <a:latin typeface="+mn-lt"/>
            </a:rPr>
            <a:t>Session data is also stored locally and on users OneDrive for Business site</a:t>
          </a:r>
        </a:p>
        <a:p>
          <a:pPr marL="114300" lvl="1" indent="-114300" algn="l" defTabSz="622300">
            <a:lnSpc>
              <a:spcPct val="90000"/>
            </a:lnSpc>
            <a:spcBef>
              <a:spcPct val="0"/>
            </a:spcBef>
            <a:spcAft>
              <a:spcPct val="15000"/>
            </a:spcAft>
            <a:buChar char="•"/>
          </a:pPr>
          <a:r>
            <a:rPr lang="en-US" sz="1400" kern="1200">
              <a:latin typeface="+mn-lt"/>
            </a:rPr>
            <a:t>Allows the migration tool to resume any previous migration sessions. </a:t>
          </a:r>
        </a:p>
      </dsp:txBody>
      <dsp:txXfrm>
        <a:off x="8117086" y="2791853"/>
        <a:ext cx="3296069" cy="19776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BA171-8F6C-4EE2-803B-3864FDCEE27E}">
      <dsp:nvSpPr>
        <dsp:cNvPr id="0" name=""/>
        <dsp:cNvSpPr/>
      </dsp:nvSpPr>
      <dsp:spPr>
        <a:xfrm>
          <a:off x="3218739" y="1123197"/>
          <a:ext cx="708161" cy="91440"/>
        </a:xfrm>
        <a:custGeom>
          <a:avLst/>
          <a:gdLst/>
          <a:ahLst/>
          <a:cxnLst/>
          <a:rect l="0" t="0" r="0" b="0"/>
          <a:pathLst>
            <a:path>
              <a:moveTo>
                <a:pt x="0" y="45720"/>
              </a:moveTo>
              <a:lnTo>
                <a:pt x="708161"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4350" y="1165223"/>
        <a:ext cx="36938" cy="7387"/>
      </dsp:txXfrm>
    </dsp:sp>
    <dsp:sp modelId="{E9E9AE7B-AE4A-4A1C-B7FB-289F3A8CD9E5}">
      <dsp:nvSpPr>
        <dsp:cNvPr id="0" name=""/>
        <dsp:cNvSpPr/>
      </dsp:nvSpPr>
      <dsp:spPr>
        <a:xfrm>
          <a:off x="8532" y="205315"/>
          <a:ext cx="3212006" cy="19272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b="1" kern="1200">
              <a:latin typeface="+mn-lt"/>
            </a:rPr>
            <a:t>Login</a:t>
          </a:r>
        </a:p>
        <a:p>
          <a:pPr marL="171450" lvl="1" indent="-171450" algn="l" defTabSz="711200">
            <a:lnSpc>
              <a:spcPct val="90000"/>
            </a:lnSpc>
            <a:spcBef>
              <a:spcPct val="0"/>
            </a:spcBef>
            <a:spcAft>
              <a:spcPct val="15000"/>
            </a:spcAft>
            <a:buChar char="•"/>
          </a:pPr>
          <a:r>
            <a:rPr lang="en-US" sz="1600" kern="1200">
              <a:latin typeface="+mn-lt"/>
            </a:rPr>
            <a:t>Login to target tenant using Microsoft 365 account (Preferable Site Collection Admin)</a:t>
          </a:r>
        </a:p>
      </dsp:txBody>
      <dsp:txXfrm>
        <a:off x="8532" y="205315"/>
        <a:ext cx="3212006" cy="1927203"/>
      </dsp:txXfrm>
    </dsp:sp>
    <dsp:sp modelId="{578B4029-480F-42E2-934C-6F398952FE55}">
      <dsp:nvSpPr>
        <dsp:cNvPr id="0" name=""/>
        <dsp:cNvSpPr/>
      </dsp:nvSpPr>
      <dsp:spPr>
        <a:xfrm>
          <a:off x="7169507" y="1123197"/>
          <a:ext cx="708161" cy="91440"/>
        </a:xfrm>
        <a:custGeom>
          <a:avLst/>
          <a:gdLst/>
          <a:ahLst/>
          <a:cxnLst/>
          <a:rect l="0" t="0" r="0" b="0"/>
          <a:pathLst>
            <a:path>
              <a:moveTo>
                <a:pt x="0" y="45720"/>
              </a:moveTo>
              <a:lnTo>
                <a:pt x="708161"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05118" y="1165223"/>
        <a:ext cx="36938" cy="7387"/>
      </dsp:txXfrm>
    </dsp:sp>
    <dsp:sp modelId="{F5D81E3A-ACF3-4990-8908-FF73C8ED5FB2}">
      <dsp:nvSpPr>
        <dsp:cNvPr id="0" name=""/>
        <dsp:cNvSpPr/>
      </dsp:nvSpPr>
      <dsp:spPr>
        <a:xfrm>
          <a:off x="3959300" y="205315"/>
          <a:ext cx="3212006" cy="19272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b="1" kern="1200">
              <a:latin typeface="+mn-lt"/>
            </a:rPr>
            <a:t>Select type of Migration</a:t>
          </a:r>
        </a:p>
        <a:p>
          <a:pPr marL="171450" lvl="1" indent="-171450" algn="l" defTabSz="711200">
            <a:lnSpc>
              <a:spcPct val="90000"/>
            </a:lnSpc>
            <a:spcBef>
              <a:spcPct val="0"/>
            </a:spcBef>
            <a:spcAft>
              <a:spcPct val="15000"/>
            </a:spcAft>
            <a:buChar char="•"/>
          </a:pPr>
          <a:r>
            <a:rPr lang="en-US" sz="1600" kern="1200">
              <a:latin typeface="+mn-lt"/>
            </a:rPr>
            <a:t>New Migration</a:t>
          </a:r>
        </a:p>
        <a:p>
          <a:pPr marL="171450" lvl="1" indent="-171450" algn="l" defTabSz="711200">
            <a:lnSpc>
              <a:spcPct val="90000"/>
            </a:lnSpc>
            <a:spcBef>
              <a:spcPct val="0"/>
            </a:spcBef>
            <a:spcAft>
              <a:spcPct val="15000"/>
            </a:spcAft>
            <a:buChar char="•"/>
          </a:pPr>
          <a:r>
            <a:rPr lang="en-US" sz="1600" kern="1200">
              <a:latin typeface="+mn-lt"/>
            </a:rPr>
            <a:t>Continue Paused Migration</a:t>
          </a:r>
        </a:p>
      </dsp:txBody>
      <dsp:txXfrm>
        <a:off x="3959300" y="205315"/>
        <a:ext cx="3212006" cy="1927203"/>
      </dsp:txXfrm>
    </dsp:sp>
    <dsp:sp modelId="{02082E5C-AC59-4750-B4F9-EB972B0D567D}">
      <dsp:nvSpPr>
        <dsp:cNvPr id="0" name=""/>
        <dsp:cNvSpPr/>
      </dsp:nvSpPr>
      <dsp:spPr>
        <a:xfrm>
          <a:off x="1614535" y="2130719"/>
          <a:ext cx="7901536" cy="708161"/>
        </a:xfrm>
        <a:custGeom>
          <a:avLst/>
          <a:gdLst/>
          <a:ahLst/>
          <a:cxnLst/>
          <a:rect l="0" t="0" r="0" b="0"/>
          <a:pathLst>
            <a:path>
              <a:moveTo>
                <a:pt x="7901536" y="0"/>
              </a:moveTo>
              <a:lnTo>
                <a:pt x="7901536" y="371180"/>
              </a:lnTo>
              <a:lnTo>
                <a:pt x="0" y="371180"/>
              </a:lnTo>
              <a:lnTo>
                <a:pt x="0" y="708161"/>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6904" y="2481106"/>
        <a:ext cx="396799" cy="7387"/>
      </dsp:txXfrm>
    </dsp:sp>
    <dsp:sp modelId="{FD0BB6DF-76D9-4023-8325-5B12CADE9E46}">
      <dsp:nvSpPr>
        <dsp:cNvPr id="0" name=""/>
        <dsp:cNvSpPr/>
      </dsp:nvSpPr>
      <dsp:spPr>
        <a:xfrm>
          <a:off x="7910068" y="205315"/>
          <a:ext cx="3212006" cy="19272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b="1" kern="1200">
              <a:latin typeface="+mn-lt"/>
            </a:rPr>
            <a:t>Select Source</a:t>
          </a:r>
        </a:p>
        <a:p>
          <a:pPr marL="171450" lvl="1" indent="-171450" algn="l" defTabSz="711200">
            <a:lnSpc>
              <a:spcPct val="90000"/>
            </a:lnSpc>
            <a:spcBef>
              <a:spcPct val="0"/>
            </a:spcBef>
            <a:spcAft>
              <a:spcPct val="15000"/>
            </a:spcAft>
            <a:buChar char="•"/>
          </a:pPr>
          <a:r>
            <a:rPr lang="en-US" sz="1600" kern="1200">
              <a:latin typeface="+mn-lt"/>
            </a:rPr>
            <a:t>SharePoint On-Premise</a:t>
          </a:r>
        </a:p>
        <a:p>
          <a:pPr marL="171450" lvl="1" indent="-171450" algn="l" defTabSz="711200">
            <a:lnSpc>
              <a:spcPct val="90000"/>
            </a:lnSpc>
            <a:spcBef>
              <a:spcPct val="0"/>
            </a:spcBef>
            <a:spcAft>
              <a:spcPct val="15000"/>
            </a:spcAft>
            <a:buChar char="•"/>
          </a:pPr>
          <a:r>
            <a:rPr lang="en-US" sz="1600" kern="1200">
              <a:latin typeface="+mn-lt"/>
            </a:rPr>
            <a:t>File Share</a:t>
          </a:r>
        </a:p>
        <a:p>
          <a:pPr marL="171450" lvl="1" indent="-171450" algn="l" defTabSz="711200">
            <a:lnSpc>
              <a:spcPct val="90000"/>
            </a:lnSpc>
            <a:spcBef>
              <a:spcPct val="0"/>
            </a:spcBef>
            <a:spcAft>
              <a:spcPct val="15000"/>
            </a:spcAft>
            <a:buChar char="•"/>
          </a:pPr>
          <a:r>
            <a:rPr lang="en-US" sz="1600" kern="1200">
              <a:latin typeface="+mn-lt"/>
            </a:rPr>
            <a:t>CSV file for bulk migration</a:t>
          </a:r>
        </a:p>
      </dsp:txBody>
      <dsp:txXfrm>
        <a:off x="7910068" y="205315"/>
        <a:ext cx="3212006" cy="1927203"/>
      </dsp:txXfrm>
    </dsp:sp>
    <dsp:sp modelId="{9DC8735F-C493-4079-8A93-D4FEBA23A355}">
      <dsp:nvSpPr>
        <dsp:cNvPr id="0" name=""/>
        <dsp:cNvSpPr/>
      </dsp:nvSpPr>
      <dsp:spPr>
        <a:xfrm>
          <a:off x="3218739" y="3789162"/>
          <a:ext cx="708161" cy="91440"/>
        </a:xfrm>
        <a:custGeom>
          <a:avLst/>
          <a:gdLst/>
          <a:ahLst/>
          <a:cxnLst/>
          <a:rect l="0" t="0" r="0" b="0"/>
          <a:pathLst>
            <a:path>
              <a:moveTo>
                <a:pt x="0" y="45720"/>
              </a:moveTo>
              <a:lnTo>
                <a:pt x="708161"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4350" y="3831188"/>
        <a:ext cx="36938" cy="7387"/>
      </dsp:txXfrm>
    </dsp:sp>
    <dsp:sp modelId="{4A6AEB0B-AAFC-41CD-B84B-7A80FEB3E703}">
      <dsp:nvSpPr>
        <dsp:cNvPr id="0" name=""/>
        <dsp:cNvSpPr/>
      </dsp:nvSpPr>
      <dsp:spPr>
        <a:xfrm>
          <a:off x="8532" y="2871280"/>
          <a:ext cx="3212006" cy="19272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b="1" kern="1200">
              <a:latin typeface="+mn-lt"/>
            </a:rPr>
            <a:t>Depending on Source selected</a:t>
          </a:r>
        </a:p>
        <a:p>
          <a:pPr marL="171450" lvl="1" indent="-171450" algn="l" defTabSz="711200">
            <a:lnSpc>
              <a:spcPct val="90000"/>
            </a:lnSpc>
            <a:spcBef>
              <a:spcPct val="0"/>
            </a:spcBef>
            <a:spcAft>
              <a:spcPct val="15000"/>
            </a:spcAft>
            <a:buChar char="•"/>
          </a:pPr>
          <a:r>
            <a:rPr lang="en-US" sz="1600" kern="1200">
              <a:latin typeface="+mn-lt"/>
            </a:rPr>
            <a:t>Provide additional migration details</a:t>
          </a:r>
        </a:p>
        <a:p>
          <a:pPr marL="171450" lvl="1" indent="-171450" algn="l" defTabSz="711200">
            <a:lnSpc>
              <a:spcPct val="90000"/>
            </a:lnSpc>
            <a:spcBef>
              <a:spcPct val="0"/>
            </a:spcBef>
            <a:spcAft>
              <a:spcPct val="15000"/>
            </a:spcAft>
            <a:buChar char="•"/>
          </a:pPr>
          <a:r>
            <a:rPr lang="en-US" sz="1600" kern="1200">
              <a:latin typeface="+mn-lt"/>
            </a:rPr>
            <a:t>Advanced Settings</a:t>
          </a:r>
        </a:p>
      </dsp:txBody>
      <dsp:txXfrm>
        <a:off x="8532" y="2871280"/>
        <a:ext cx="3212006" cy="1927203"/>
      </dsp:txXfrm>
    </dsp:sp>
    <dsp:sp modelId="{852F4AED-D4E7-4793-BA05-203E93077A18}">
      <dsp:nvSpPr>
        <dsp:cNvPr id="0" name=""/>
        <dsp:cNvSpPr/>
      </dsp:nvSpPr>
      <dsp:spPr>
        <a:xfrm>
          <a:off x="3959300" y="2871280"/>
          <a:ext cx="3212006" cy="1927203"/>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b="1" kern="1200">
              <a:latin typeface="+mn-lt"/>
            </a:rPr>
            <a:t>Start Migration</a:t>
          </a:r>
        </a:p>
        <a:p>
          <a:pPr marL="171450" lvl="1" indent="-171450" algn="l" defTabSz="711200">
            <a:lnSpc>
              <a:spcPct val="90000"/>
            </a:lnSpc>
            <a:spcBef>
              <a:spcPct val="0"/>
            </a:spcBef>
            <a:spcAft>
              <a:spcPct val="15000"/>
            </a:spcAft>
            <a:buChar char="•"/>
          </a:pPr>
          <a:r>
            <a:rPr lang="en-US" sz="1600" kern="1200">
              <a:latin typeface="+mn-lt"/>
            </a:rPr>
            <a:t>Review Logs</a:t>
          </a:r>
        </a:p>
        <a:p>
          <a:pPr marL="171450" lvl="1" indent="-171450" algn="l" defTabSz="711200">
            <a:lnSpc>
              <a:spcPct val="90000"/>
            </a:lnSpc>
            <a:spcBef>
              <a:spcPct val="0"/>
            </a:spcBef>
            <a:spcAft>
              <a:spcPct val="15000"/>
            </a:spcAft>
            <a:buChar char="•"/>
          </a:pPr>
          <a:r>
            <a:rPr lang="en-US" sz="1600" kern="1200">
              <a:latin typeface="+mn-lt"/>
            </a:rPr>
            <a:t>Validate Migrated Content</a:t>
          </a:r>
        </a:p>
      </dsp:txBody>
      <dsp:txXfrm>
        <a:off x="3959300" y="2871280"/>
        <a:ext cx="3212006" cy="19272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7902-D1C5-4E42-9FC2-D4DE1F650212}"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651B6-F054-4B25-9309-DC2AC67F41B5}" type="slidenum">
              <a:rPr lang="en-US" smtClean="0"/>
              <a:t>‹#›</a:t>
            </a:fld>
            <a:endParaRPr lang="en-US"/>
          </a:p>
        </p:txBody>
      </p:sp>
    </p:spTree>
    <p:extLst>
      <p:ext uri="{BB962C8B-B14F-4D97-AF65-F5344CB8AC3E}">
        <p14:creationId xmlns:p14="http://schemas.microsoft.com/office/powerpoint/2010/main" val="348441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sharepointmigration/how-to-migrate-file-share-content-to-spo-using-azuredatabo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sharepointmigration/sharepoint-online-and-onedrive-migration-spee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harepoint/dev/apis/migration-api-overview" TargetMode="External"/><Relationship Id="rId7" Type="http://schemas.openxmlformats.org/officeDocument/2006/relationships/hyperlink" Target="https://docs.microsoft.com/en-us/sharepoint/dev/apis/migration-isv-guidanc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sharepoint/dev/apis/migration-api-encryption" TargetMode="External"/><Relationship Id="rId5" Type="http://schemas.openxmlformats.org/officeDocument/2006/relationships/hyperlink" Target="https://docs.microsoft.com/en-us/sharepoint/dev/apis/migration-api-azure-container-and-queue" TargetMode="External"/><Relationship Id="rId4" Type="http://schemas.openxmlformats.org/officeDocument/2006/relationships/hyperlink" Target="https://docs.microsoft.com/en-us/sharepoint/dev/apis/export-amr-api"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harepointmigration/how-the-sharepoint-migration-tool-work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sharepoint/dev/apis/migration-api-encryp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sharepointmigration/sharepoint-online-and-onedrive-migration-speed#i-upload-to-az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harepointmigration/sharepoint-online-and-onedrive-migration-spe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sharepointmigration/sharepoint-online-and-onedrive-migration-speed"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microsoft.com/en-us/office365/servicedescriptions/sharepoint-online-service-description/sharepoint-online-limits" TargetMode="External"/><Relationship Id="rId4" Type="http://schemas.openxmlformats.org/officeDocument/2006/relationships/hyperlink" Target="https://docs.microsoft.com/office365/servicedescriptions/sharepoint-online-service-description/sharepoint-online-limi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ka.ms/SPM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sharepointmigration/what-is-supported-spm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sharepointmigration/spmt-supported-webpar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sharepointmigration/understanding-permissions-when-migratin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sharepointmigration/understanding-permissions-when-migratin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sharepointmigration/create-a-user-mapping-file-for-data-content-migra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sharepointmigration/how-to-format-your-csv-file-for-data-content-migrat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sharepointmigration/spmt-install-issues#government-cloud-suppor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sharepointmigration/overview-spmt-ps-cmdlet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harepointmigration/how-to-format-your-csv-file-for-data-content-migrati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sharepointmigration/spmt-workflow-overview"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sharepointmigration/spmt-workflow-step2"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sharepointmigration/spmt-workflow-step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sharepointmigration/spmt-workflow-overview"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sharepointmigration/spmt-workflow-step2"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sharepointmigration/spmt-workflow-step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sharepointmigration/spmt-workflow-step3"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microsoft.com/en-us/sharepointmigration/sharepoint-online-and-onedrive-migration-speed"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microsoft.com/en-us/sharepoint/dev/general-development/how-to-avoid-getting-throttled-or-blocked-in-sharepoint-online"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ka.ms/migrationuservoic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artner-cent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We'll finally dive into the actual migration and tools (I.e., SPMT) in this module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https://docs.microsoft.com/en-us/sharepointmigration/how-to-migrate-file-share-content-to-spo-using-azuredatabox</a:t>
            </a:r>
            <a:endParaRPr lang="en-US">
              <a:cs typeface="Calibri"/>
            </a:endParaRPr>
          </a:p>
          <a:p>
            <a:pPr marL="171450" indent="-171450">
              <a:buFont typeface="Arial" panose="020B0604020202020204" pitchFamily="34" charset="0"/>
              <a:buChar char="•"/>
            </a:pPr>
            <a:endParaRPr lang="en-US"/>
          </a:p>
          <a:p>
            <a:pPr marL="335915" indent="-335915"/>
            <a:r>
              <a:rPr lang="en-US" sz="2800" dirty="0">
                <a:solidFill>
                  <a:srgbClr val="000000"/>
                </a:solidFill>
              </a:rPr>
              <a:t>Microsoft Azure Data Box is for large migrations of file share data (TB’s).</a:t>
            </a:r>
            <a:endParaRPr lang="en-US" sz="2800" dirty="0">
              <a:solidFill>
                <a:srgbClr val="000000"/>
              </a:solidFill>
              <a:cs typeface="Calibri"/>
            </a:endParaRPr>
          </a:p>
          <a:p>
            <a:pPr marL="572135" lvl="1" indent="-236220"/>
            <a:r>
              <a:rPr lang="en-US" sz="2800" dirty="0">
                <a:solidFill>
                  <a:srgbClr val="000000"/>
                </a:solidFill>
                <a:latin typeface="+mj-lt"/>
                <a:cs typeface="Calibri Light"/>
              </a:rPr>
              <a:t>Used in combination with the SharePoint Migration Tool (SPMT). </a:t>
            </a:r>
          </a:p>
          <a:p>
            <a:pPr marL="572135" lvl="1" indent="-236220"/>
            <a:r>
              <a:rPr lang="en-US" sz="2800" dirty="0">
                <a:solidFill>
                  <a:srgbClr val="000000"/>
                </a:solidFill>
                <a:latin typeface="+mj-lt"/>
                <a:cs typeface="Calibri Light"/>
              </a:rPr>
              <a:t>There is a cost for this service.</a:t>
            </a:r>
          </a:p>
          <a:p>
            <a:pPr marL="572135" lvl="1" indent="-236220"/>
            <a:r>
              <a:rPr lang="en-US" sz="2800" dirty="0">
                <a:solidFill>
                  <a:srgbClr val="000000"/>
                </a:solidFill>
                <a:latin typeface="+mj-lt"/>
                <a:cs typeface="Calibri Light"/>
              </a:rPr>
              <a:t>Available for Enterprise Agreement (EA), Cloud solution provider (CSP), or Pay-as-you-go subscription offers.</a:t>
            </a:r>
          </a:p>
          <a:p>
            <a:pPr marL="335915" lvl="1" indent="0">
              <a:buNone/>
            </a:pPr>
            <a:endParaRPr lang="en-US" sz="2800">
              <a:solidFill>
                <a:srgbClr val="000000"/>
              </a:solidFill>
              <a:latin typeface="+mj-lt"/>
              <a:cs typeface="Segoe UI Light"/>
            </a:endParaRPr>
          </a:p>
          <a:p>
            <a:pPr marL="335915" indent="-335915"/>
            <a:endParaRPr lang="en-US" sz="2800">
              <a:solidFill>
                <a:srgbClr val="000000"/>
              </a:solidFill>
            </a:endParaRPr>
          </a:p>
          <a:p>
            <a:r>
              <a:rPr lang="en-US" sz="2800" dirty="0">
                <a:solidFill>
                  <a:srgbClr val="000000"/>
                </a:solidFill>
              </a:rPr>
              <a:t>Data box sizes: </a:t>
            </a:r>
            <a:endParaRPr lang="en-US" sz="2800" dirty="0">
              <a:solidFill>
                <a:srgbClr val="000000"/>
              </a:solidFill>
              <a:cs typeface="Calibri"/>
            </a:endParaRPr>
          </a:p>
          <a:p>
            <a:pPr marL="572135" lvl="1" indent="-236220"/>
            <a:r>
              <a:rPr lang="en-US" sz="2800" dirty="0">
                <a:solidFill>
                  <a:srgbClr val="000000"/>
                </a:solidFill>
                <a:latin typeface="+mj-lt"/>
                <a:cs typeface="Calibri Light"/>
              </a:rPr>
              <a:t>Data Box Disk (40TB)</a:t>
            </a:r>
          </a:p>
          <a:p>
            <a:pPr marL="572135" lvl="1" indent="-236220"/>
            <a:r>
              <a:rPr lang="en-US" sz="2800" dirty="0">
                <a:solidFill>
                  <a:srgbClr val="000000"/>
                </a:solidFill>
                <a:latin typeface="+mj-lt"/>
                <a:cs typeface="Calibri Light"/>
              </a:rPr>
              <a:t>Data Box (100TB)</a:t>
            </a:r>
          </a:p>
          <a:p>
            <a:pPr marL="572135" lvl="1" indent="-236220"/>
            <a:r>
              <a:rPr lang="en-US" sz="2800" dirty="0">
                <a:solidFill>
                  <a:srgbClr val="000000"/>
                </a:solidFill>
                <a:latin typeface="+mj-lt"/>
                <a:cs typeface="Calibri Light"/>
              </a:rPr>
              <a:t>Data Box Heavy (1PB)</a:t>
            </a:r>
          </a:p>
          <a:p>
            <a:pPr marL="335915" lvl="1" indent="0">
              <a:buNone/>
            </a:pPr>
            <a:endParaRPr lang="en-US" sz="2800">
              <a:solidFill>
                <a:srgbClr val="000000"/>
              </a:solidFill>
              <a:latin typeface="+mj-lt"/>
              <a:cs typeface="Segoe UI Light"/>
            </a:endParaRPr>
          </a:p>
          <a:p>
            <a:pPr marL="335915" lvl="1" indent="0">
              <a:buNone/>
            </a:pPr>
            <a:endParaRPr lang="en-US" sz="2800">
              <a:solidFill>
                <a:srgbClr val="000000"/>
              </a:solidFill>
              <a:latin typeface="+mj-lt"/>
            </a:endParaRPr>
          </a:p>
          <a:p>
            <a:pPr marL="572135" lvl="1" indent="-236220"/>
            <a:endParaRPr lang="en-US" sz="2800">
              <a:solidFill>
                <a:srgbClr val="000000"/>
              </a:solidFill>
              <a:latin typeface="+mj-lt"/>
              <a:cs typeface="Segoe UI Light"/>
            </a:endParaRPr>
          </a:p>
          <a:p>
            <a:pPr marL="335915" lvl="1" indent="0">
              <a:buNone/>
            </a:pPr>
            <a:endParaRPr lang="en-US" sz="2800">
              <a:solidFill>
                <a:srgbClr val="000000"/>
              </a:solidFill>
              <a:latin typeface="+mj-lt"/>
              <a:cs typeface="Segoe UI Light"/>
            </a:endParaRP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04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Regardless of what offering path you choose to get your data into SharePoint Online you will use the Migration API. This section will cover the concepts for a migration regardless of what tool or method you use.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383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Migration performance guide for SharePoint &amp; OneDrive - Migrate to Microsoft 365 | Microsoft Docs</a:t>
            </a:r>
            <a:endParaRPr lang="en-US"/>
          </a:p>
          <a:p>
            <a:endParaRPr lang="en-US"/>
          </a:p>
          <a:p>
            <a:pPr marL="342900" indent="-342900">
              <a:buFont typeface="Arial" panose="020B0604020202020204" pitchFamily="34" charset="0"/>
              <a:buChar char="•"/>
            </a:pPr>
            <a:r>
              <a:rPr lang="en-US">
                <a:solidFill>
                  <a:schemeClr val="tx1">
                    <a:lumMod val="50000"/>
                  </a:schemeClr>
                </a:solidFill>
                <a:latin typeface="+mj-lt"/>
              </a:rPr>
              <a:t>SharePoint Online has several APIs that could be used to ingest content:</a:t>
            </a:r>
          </a:p>
          <a:p>
            <a:pPr marL="598488" lvl="1" indent="-342900">
              <a:buFont typeface="Arial" panose="020B0604020202020204" pitchFamily="34" charset="0"/>
              <a:buChar char="•"/>
            </a:pPr>
            <a:r>
              <a:rPr lang="en-US" sz="2400">
                <a:solidFill>
                  <a:schemeClr val="tx1">
                    <a:lumMod val="50000"/>
                  </a:schemeClr>
                </a:solidFill>
                <a:latin typeface="+mj-lt"/>
              </a:rPr>
              <a:t>Client-Side Object Model (CSOM), Java Script Object Model (JSOM), REST Endpoints, Microsoft Graph API and Migration Service API</a:t>
            </a:r>
          </a:p>
          <a:p>
            <a:pPr marL="342900" indent="-342900">
              <a:buFont typeface="Arial" panose="020B0604020202020204" pitchFamily="34" charset="0"/>
              <a:buChar char="•"/>
            </a:pPr>
            <a:r>
              <a:rPr lang="en-US">
                <a:solidFill>
                  <a:schemeClr val="tx1">
                    <a:lumMod val="50000"/>
                  </a:schemeClr>
                </a:solidFill>
                <a:latin typeface="+mj-lt"/>
              </a:rPr>
              <a:t>The Migration Service API is the only API that scales well for migration. Don’t attempt large scale migrations using other options.</a:t>
            </a:r>
          </a:p>
          <a:p>
            <a:pPr marL="342900" indent="-342900">
              <a:buFont typeface="Arial" panose="020B0604020202020204" pitchFamily="34" charset="0"/>
              <a:buChar char="•"/>
            </a:pPr>
            <a:r>
              <a:rPr lang="en-US">
                <a:solidFill>
                  <a:schemeClr val="tx1">
                    <a:lumMod val="50000"/>
                  </a:schemeClr>
                </a:solidFill>
                <a:latin typeface="+mj-lt"/>
              </a:rPr>
              <a:t>Migration tools from Microsoft or ISV’s use the Migration Service API.</a:t>
            </a:r>
          </a:p>
          <a:p>
            <a:pPr marL="342900" indent="-342900">
              <a:buFont typeface="Arial" panose="020B0604020202020204" pitchFamily="34" charset="0"/>
              <a:buChar char="•"/>
            </a:pPr>
            <a:r>
              <a:rPr lang="en-US">
                <a:solidFill>
                  <a:schemeClr val="tx1">
                    <a:lumMod val="50000"/>
                  </a:schemeClr>
                </a:solidFill>
                <a:latin typeface="+mj-lt"/>
              </a:rPr>
              <a:t>The Migration Service API runs as a background activity and does not compete with end-user traffic, however it </a:t>
            </a:r>
            <a:r>
              <a:rPr lang="en-US">
                <a:solidFill>
                  <a:schemeClr val="accent3"/>
                </a:solidFill>
                <a:latin typeface="+mj-lt"/>
              </a:rPr>
              <a:t>can be throttled </a:t>
            </a:r>
            <a:r>
              <a:rPr lang="en-US">
                <a:solidFill>
                  <a:schemeClr val="tx1">
                    <a:lumMod val="50000"/>
                  </a:schemeClr>
                </a:solidFill>
                <a:latin typeface="+mj-lt"/>
              </a:rPr>
              <a:t>during peak hours, along with other backend activity, like backup solutions, DLP, etc.</a:t>
            </a:r>
          </a:p>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13</a:t>
            </a:fld>
            <a:endParaRPr lang="en-US"/>
          </a:p>
        </p:txBody>
      </p:sp>
    </p:spTree>
    <p:extLst>
      <p:ext uri="{BB962C8B-B14F-4D97-AF65-F5344CB8AC3E}">
        <p14:creationId xmlns:p14="http://schemas.microsoft.com/office/powerpoint/2010/main" val="4259704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Deep details on Migration API for development – </a:t>
            </a:r>
          </a:p>
          <a:p>
            <a:pPr marL="628650" lvl="1" indent="-171450">
              <a:buFont typeface="Arial" panose="020B0604020202020204" pitchFamily="34" charset="0"/>
              <a:buChar char="•"/>
            </a:pPr>
            <a:r>
              <a:rPr lang="en-US"/>
              <a:t>Import Migration - </a:t>
            </a:r>
            <a:r>
              <a:rPr lang="en-US">
                <a:hlinkClick r:id="rId3"/>
              </a:rPr>
              <a:t>https://docs.microsoft.com/en-us/sharepoint/dev/apis/migration-api-overview</a:t>
            </a:r>
            <a:endParaRPr lang="en-US"/>
          </a:p>
          <a:p>
            <a:pPr marL="628650" lvl="1" indent="-171450">
              <a:buFont typeface="Arial" panose="020B0604020202020204" pitchFamily="34" charset="0"/>
              <a:buChar char="•"/>
            </a:pPr>
            <a:r>
              <a:rPr lang="en-US"/>
              <a:t>Export Migration API - </a:t>
            </a:r>
            <a:r>
              <a:rPr lang="en-US">
                <a:hlinkClick r:id="rId4"/>
              </a:rPr>
              <a:t>https://docs.microsoft.com/en-us/sharepoint/dev/apis/export-amr-api</a:t>
            </a:r>
            <a:endParaRPr lang="en-US"/>
          </a:p>
          <a:p>
            <a:pPr marL="628650" lvl="1" indent="-171450">
              <a:buFont typeface="Arial" panose="020B0604020202020204" pitchFamily="34" charset="0"/>
              <a:buChar char="•"/>
            </a:pPr>
            <a:r>
              <a:rPr lang="en-US"/>
              <a:t>Azure Container and queue - </a:t>
            </a:r>
            <a:r>
              <a:rPr lang="en-US">
                <a:hlinkClick r:id="rId5"/>
              </a:rPr>
              <a:t>https://docs.microsoft.com/en-us/sharepoint/dev/apis/migration-api-azure-container-and-queue</a:t>
            </a:r>
            <a:endParaRPr lang="en-US"/>
          </a:p>
          <a:p>
            <a:pPr marL="628650" lvl="1" indent="-171450">
              <a:buFont typeface="Arial" panose="020B0604020202020204" pitchFamily="34" charset="0"/>
              <a:buChar char="•"/>
            </a:pPr>
            <a:r>
              <a:rPr lang="en-US"/>
              <a:t>Encryption - </a:t>
            </a:r>
            <a:r>
              <a:rPr lang="en-US">
                <a:hlinkClick r:id="rId6"/>
              </a:rPr>
              <a:t>https://docs.microsoft.com/en-us/sharepoint/dev/apis/migration-api-encryption</a:t>
            </a:r>
            <a:endParaRPr lang="en-US"/>
          </a:p>
          <a:p>
            <a:pPr marL="171450" indent="-171450">
              <a:buFont typeface="Arial" panose="020B0604020202020204" pitchFamily="34" charset="0"/>
              <a:buChar char="•"/>
            </a:pPr>
            <a:r>
              <a:rPr lang="en-US"/>
              <a:t>Guidance for ISV and migration to SharePoint Online - </a:t>
            </a:r>
            <a:r>
              <a:rPr lang="en-US">
                <a:hlinkClick r:id="rId7"/>
              </a:rPr>
              <a:t>https://docs.microsoft.com/en-us/sharepoint/dev/apis/migration-isv-guidance</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960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hlinkClick r:id="rId3"/>
              </a:rPr>
              <a:t>https://docs.microsoft.com/en-us/sharepointmigration/how-the-sharepoint-migration-tool-works</a:t>
            </a:r>
            <a:endParaRPr lang="en-US" sz="3200"/>
          </a:p>
          <a:p>
            <a:r>
              <a:rPr lang="en-US" sz="4400">
                <a:hlinkClick r:id="rId4"/>
              </a:rPr>
              <a:t>OneDrive for Business and SharePoint Online Migration API – Encryption | Microsoft Docs</a:t>
            </a:r>
            <a:endParaRPr lang="en-US" sz="3137"/>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83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4400" b="0" i="0">
                <a:solidFill>
                  <a:srgbClr val="E6E6E6"/>
                </a:solidFill>
                <a:effectLst/>
                <a:latin typeface="Segoe UI" panose="020B0502040204020203" pitchFamily="34" charset="0"/>
              </a:rPr>
              <a:t>Migration is a background task and should not be run in user mode. If attempted to migrate in user mode, it can trigger larger than normal throttling</a:t>
            </a:r>
            <a:endParaRPr lang="en-US" sz="3200">
              <a:solidFill>
                <a:schemeClr val="tx1">
                  <a:lumMod val="50000"/>
                </a:schemeClr>
              </a:solidFill>
            </a:endParaRPr>
          </a:p>
          <a:p>
            <a:pPr marL="4572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3200">
                <a:solidFill>
                  <a:schemeClr val="tx1">
                    <a:lumMod val="50000"/>
                  </a:schemeClr>
                </a:solidFill>
              </a:rPr>
              <a:t>There is more throttling “head room” for any registered App-based migration tool. (MM / SPMT uses App-based authentication in user delegated mode). </a:t>
            </a:r>
          </a:p>
          <a:p>
            <a:pPr marL="4572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3200">
                <a:solidFill>
                  <a:schemeClr val="tx1">
                    <a:lumMod val="50000"/>
                  </a:schemeClr>
                </a:solidFill>
              </a:rPr>
              <a:t>Do not to submit more than </a:t>
            </a:r>
            <a:r>
              <a:rPr lang="en-US" sz="3200">
                <a:solidFill>
                  <a:schemeClr val="accent3"/>
                </a:solidFill>
              </a:rPr>
              <a:t>5,000 migration jobs</a:t>
            </a:r>
            <a:r>
              <a:rPr lang="en-US" sz="3200">
                <a:solidFill>
                  <a:schemeClr val="tx1">
                    <a:lumMod val="50000"/>
                  </a:schemeClr>
                </a:solidFill>
              </a:rPr>
              <a:t>/requests at one time.</a:t>
            </a:r>
          </a:p>
          <a:p>
            <a:pPr marL="457200" marR="0" lvl="0" indent="-45720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3200">
                <a:solidFill>
                  <a:schemeClr val="tx1">
                    <a:lumMod val="50000"/>
                  </a:schemeClr>
                </a:solidFill>
              </a:rPr>
              <a:t>When using </a:t>
            </a:r>
            <a:r>
              <a:rPr lang="en-US" sz="3200" b="1">
                <a:solidFill>
                  <a:schemeClr val="tx1">
                    <a:lumMod val="50000"/>
                  </a:schemeClr>
                </a:solidFill>
              </a:rPr>
              <a:t>Migration Manager </a:t>
            </a:r>
            <a:r>
              <a:rPr lang="en-US" sz="3200">
                <a:solidFill>
                  <a:schemeClr val="tx1">
                    <a:lumMod val="50000"/>
                  </a:schemeClr>
                </a:solidFill>
              </a:rPr>
              <a:t>or </a:t>
            </a:r>
            <a:r>
              <a:rPr lang="en-US" sz="3200" b="1">
                <a:solidFill>
                  <a:schemeClr val="tx1">
                    <a:lumMod val="50000"/>
                  </a:schemeClr>
                </a:solidFill>
              </a:rPr>
              <a:t>SPMT </a:t>
            </a:r>
            <a:r>
              <a:rPr lang="en-US" sz="3200">
                <a:solidFill>
                  <a:schemeClr val="tx1">
                    <a:lumMod val="50000"/>
                  </a:schemeClr>
                </a:solidFill>
              </a:rPr>
              <a:t>after you click</a:t>
            </a:r>
            <a:r>
              <a:rPr lang="en-US" sz="3200" b="1">
                <a:solidFill>
                  <a:schemeClr val="tx1">
                    <a:lumMod val="50000"/>
                  </a:schemeClr>
                </a:solidFill>
              </a:rPr>
              <a:t> </a:t>
            </a:r>
            <a:r>
              <a:rPr lang="en-US" sz="3200">
                <a:solidFill>
                  <a:schemeClr val="tx1">
                    <a:lumMod val="50000"/>
                  </a:schemeClr>
                </a:solidFill>
              </a:rPr>
              <a:t>Migrate to submit the migration jobs, the steps to scan, package, upload, and import run in parallel across all files targeted for migration. </a:t>
            </a:r>
          </a:p>
          <a:p>
            <a:pPr fontAlgn="ctr"/>
            <a:endParaRPr lang="en-US" sz="3200"/>
          </a:p>
          <a:p>
            <a:pPr fontAlgn="ctr"/>
            <a:r>
              <a:rPr lang="en-US" sz="3200"/>
              <a:t>Do the migration on off peak hours based on where your Microsoft 365 tenant is</a:t>
            </a:r>
          </a:p>
          <a:p>
            <a:pPr fontAlgn="ctr"/>
            <a:r>
              <a:rPr lang="en-US" sz="3200"/>
              <a:t>If you have multiple migration machines use multiple migration accounts</a:t>
            </a:r>
          </a:p>
          <a:p>
            <a:pPr fontAlgn="ctr"/>
            <a:r>
              <a:rPr lang="en-US" sz="3200"/>
              <a:t>Look at the hardware specs of the migration machines. CPU, RAM and Network.</a:t>
            </a:r>
          </a:p>
          <a:p>
            <a:pPr lvl="1" fontAlgn="ctr"/>
            <a:r>
              <a:rPr lang="en-US" sz="2800" kern="1200">
                <a:solidFill>
                  <a:schemeClr val="tx1"/>
                </a:solidFill>
                <a:latin typeface="+mn-lt"/>
                <a:ea typeface="+mn-ea"/>
                <a:cs typeface="+mn-cs"/>
              </a:rPr>
              <a:t>Where is your data getting out to the WAN?</a:t>
            </a:r>
          </a:p>
          <a:p>
            <a:pPr lvl="1" fontAlgn="ctr"/>
            <a:r>
              <a:rPr lang="en-US" sz="2800" kern="1200">
                <a:solidFill>
                  <a:schemeClr val="tx1"/>
                </a:solidFill>
                <a:latin typeface="+mn-lt"/>
                <a:ea typeface="+mn-ea"/>
                <a:cs typeface="+mn-cs"/>
              </a:rPr>
              <a:t>Where is your tools machine in relation to the data</a:t>
            </a:r>
          </a:p>
          <a:p>
            <a:pPr lvl="1" fontAlgn="ctr"/>
            <a:r>
              <a:rPr lang="en-US" sz="2800" kern="1200">
                <a:solidFill>
                  <a:schemeClr val="tx1"/>
                </a:solidFill>
                <a:latin typeface="+mn-lt"/>
                <a:ea typeface="+mn-ea"/>
                <a:cs typeface="+mn-cs"/>
              </a:rPr>
              <a:t>Does your data go through a Proxy</a:t>
            </a:r>
          </a:p>
          <a:p>
            <a:pPr lvl="1" fontAlgn="ctr"/>
            <a:r>
              <a:rPr lang="en-US" sz="2800" kern="1200">
                <a:solidFill>
                  <a:schemeClr val="tx1"/>
                </a:solidFill>
                <a:latin typeface="+mn-lt"/>
                <a:ea typeface="+mn-ea"/>
                <a:cs typeface="+mn-cs"/>
              </a:rPr>
              <a:t>Quicker you get your data into the Microsoft network the quicker it is uploaded</a:t>
            </a:r>
          </a:p>
          <a:p>
            <a:pPr marL="336145" lvl="1" indent="0">
              <a:buNone/>
            </a:pPr>
            <a:endParaRPr lang="en-US" sz="1961" kern="1200">
              <a:solidFill>
                <a:schemeClr val="tx1"/>
              </a:solidFill>
              <a:latin typeface="+mn-lt"/>
              <a:ea typeface="+mn-ea"/>
              <a:cs typeface="+mn-cs"/>
            </a:endParaRPr>
          </a:p>
          <a:p>
            <a:pPr fontAlgn="ctr"/>
            <a:r>
              <a:rPr lang="en-US" sz="3200"/>
              <a:t>Using the SharePoint Migration API is quicker than CSOM.</a:t>
            </a:r>
          </a:p>
          <a:p>
            <a:pPr fontAlgn="ctr"/>
            <a:r>
              <a:rPr lang="en-US" sz="3200"/>
              <a:t>Disabling the “Following content” feature on the SharePoint Online site can improve performance</a:t>
            </a:r>
          </a:p>
          <a:p>
            <a:pPr lvl="1" fontAlgn="ctr"/>
            <a:r>
              <a:rPr lang="en-US" sz="2600" kern="1200">
                <a:solidFill>
                  <a:schemeClr val="tx1"/>
                </a:solidFill>
                <a:latin typeface="+mn-lt"/>
                <a:ea typeface="+mn-ea"/>
                <a:cs typeface="+mn-cs"/>
              </a:rPr>
              <a:t>Disable when the site is created and enabled after the migration </a:t>
            </a:r>
          </a:p>
          <a:p>
            <a:pPr lvl="1" fontAlgn="ctr"/>
            <a:r>
              <a:rPr lang="en-US" sz="2600" kern="1200">
                <a:solidFill>
                  <a:schemeClr val="tx1"/>
                </a:solidFill>
                <a:latin typeface="+mn-lt"/>
                <a:ea typeface="+mn-ea"/>
                <a:cs typeface="+mn-cs"/>
              </a:rPr>
              <a:t>Configured in Site features </a:t>
            </a:r>
          </a:p>
          <a:p>
            <a:pPr lvl="1" fontAlgn="ctr"/>
            <a:r>
              <a:rPr lang="en-US" sz="2600" kern="1200">
                <a:solidFill>
                  <a:schemeClr val="tx1"/>
                </a:solidFill>
                <a:latin typeface="+mn-lt"/>
                <a:ea typeface="+mn-ea"/>
                <a:cs typeface="+mn-cs"/>
              </a:rPr>
              <a:t>Classic Sites </a:t>
            </a:r>
          </a:p>
          <a:p>
            <a:pPr lvl="1" fontAlgn="ctr"/>
            <a:endParaRPr lang="en-US" sz="2600" kern="1200">
              <a:solidFill>
                <a:schemeClr val="tx1"/>
              </a:solidFill>
              <a:latin typeface="+mn-lt"/>
              <a:ea typeface="+mn-ea"/>
              <a:cs typeface="+mn-cs"/>
            </a:endParaRPr>
          </a:p>
          <a:p>
            <a:pPr fontAlgn="ctr"/>
            <a:r>
              <a:rPr lang="en-US" sz="3200"/>
              <a:t>Site structure and layout has a lot to do with performance.</a:t>
            </a:r>
          </a:p>
          <a:p>
            <a:pPr lvl="1" fontAlgn="ctr"/>
            <a:r>
              <a:rPr lang="en-US" sz="2600" kern="1200">
                <a:solidFill>
                  <a:schemeClr val="tx1"/>
                </a:solidFill>
                <a:latin typeface="+mn-lt"/>
                <a:ea typeface="+mn-ea"/>
                <a:cs typeface="+mn-cs"/>
              </a:rPr>
              <a:t>Sometime breaking up the migration instead of the whole site can be quicker.</a:t>
            </a:r>
          </a:p>
          <a:p>
            <a:pPr lvl="1" fontAlgn="ctr"/>
            <a:r>
              <a:rPr lang="en-US" sz="2600" kern="1200">
                <a:solidFill>
                  <a:schemeClr val="tx1"/>
                </a:solidFill>
                <a:latin typeface="+mn-lt"/>
                <a:ea typeface="+mn-ea"/>
                <a:cs typeface="+mn-cs"/>
              </a:rPr>
              <a:t>Also look at opportunities to flatten the structure or rebuild permissions. </a:t>
            </a:r>
          </a:p>
          <a:p>
            <a:pPr lvl="1" fontAlgn="ctr"/>
            <a:r>
              <a:rPr lang="en-US" sz="2600" kern="1200">
                <a:solidFill>
                  <a:schemeClr val="tx1"/>
                </a:solidFill>
                <a:latin typeface="+mn-lt"/>
                <a:ea typeface="+mn-ea"/>
                <a:cs typeface="+mn-cs"/>
              </a:rPr>
              <a:t>A site with a lot of folders, subsites, groups and unique permissions will take longer because of the structure has to be built out before files (real data) is moved vs a simple site with a lot of data in a flat document library. </a:t>
            </a:r>
          </a:p>
          <a:p>
            <a:endParaRPr lang="en-US" sz="196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057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https://docs.microsoft.com/en-us/sharepointmigration/sharepoint-online-and-onedrive-migration-speed#performance-guidance-for-the-sharepoint-migration-api</a:t>
            </a:r>
          </a:p>
          <a:p>
            <a:pPr marL="171450" indent="-171450">
              <a:buFont typeface="Arial" panose="020B0604020202020204" pitchFamily="34" charset="0"/>
              <a:buChar char="•"/>
            </a:pPr>
            <a:endParaRPr lang="en-US">
              <a:hlinkClick r:id="rId3"/>
            </a:endParaRPr>
          </a:p>
          <a:p>
            <a:pPr marL="171450" indent="-171450">
              <a:buFont typeface="Arial" panose="020B0604020202020204" pitchFamily="34" charset="0"/>
              <a:buChar char="•"/>
            </a:pPr>
            <a:r>
              <a:rPr lang="en-US">
                <a:hlinkClick r:id="rId3"/>
              </a:rPr>
              <a:t>https://docs.microsoft.com/en-us/sharepointmigration/sharepoint-online-and-onedrive-migration-speed#i-upload-to-azure</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803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3200"/>
              <a:t>Do the migration on off peak hours based on where your Microsoft 365 tenant is</a:t>
            </a:r>
          </a:p>
          <a:p>
            <a:pPr fontAlgn="ctr"/>
            <a:r>
              <a:rPr lang="en-US" sz="3200"/>
              <a:t>If you have multiple migration machines use multiple migration accounts</a:t>
            </a:r>
          </a:p>
          <a:p>
            <a:pPr fontAlgn="ctr"/>
            <a:r>
              <a:rPr lang="en-US" sz="3200"/>
              <a:t>Look at the hardware specs of the migration machines. CPU, RAM and Network.</a:t>
            </a:r>
          </a:p>
          <a:p>
            <a:pPr lvl="1" fontAlgn="ctr"/>
            <a:r>
              <a:rPr lang="en-US" sz="2800" kern="1200">
                <a:solidFill>
                  <a:schemeClr val="tx1"/>
                </a:solidFill>
                <a:latin typeface="+mn-lt"/>
                <a:ea typeface="+mn-ea"/>
                <a:cs typeface="+mn-cs"/>
              </a:rPr>
              <a:t>Where is your data getting out to the WAN?</a:t>
            </a:r>
          </a:p>
          <a:p>
            <a:pPr lvl="1" fontAlgn="ctr"/>
            <a:r>
              <a:rPr lang="en-US" sz="2800" kern="1200">
                <a:solidFill>
                  <a:schemeClr val="tx1"/>
                </a:solidFill>
                <a:latin typeface="+mn-lt"/>
                <a:ea typeface="+mn-ea"/>
                <a:cs typeface="+mn-cs"/>
              </a:rPr>
              <a:t>Where is your tools machine in relation to the data</a:t>
            </a:r>
          </a:p>
          <a:p>
            <a:pPr lvl="1" fontAlgn="ctr"/>
            <a:r>
              <a:rPr lang="en-US" sz="2800" kern="1200">
                <a:solidFill>
                  <a:schemeClr val="tx1"/>
                </a:solidFill>
                <a:latin typeface="+mn-lt"/>
                <a:ea typeface="+mn-ea"/>
                <a:cs typeface="+mn-cs"/>
              </a:rPr>
              <a:t>Does your data go through a Proxy</a:t>
            </a:r>
          </a:p>
          <a:p>
            <a:pPr lvl="1" fontAlgn="ctr"/>
            <a:r>
              <a:rPr lang="en-US" sz="2800" kern="1200">
                <a:solidFill>
                  <a:schemeClr val="tx1"/>
                </a:solidFill>
                <a:latin typeface="+mn-lt"/>
                <a:ea typeface="+mn-ea"/>
                <a:cs typeface="+mn-cs"/>
              </a:rPr>
              <a:t>Quicker you get your data into the Microsoft network the quicker it is uploaded</a:t>
            </a:r>
          </a:p>
          <a:p>
            <a:pPr marL="336145" lvl="1" indent="0">
              <a:buNone/>
            </a:pPr>
            <a:endParaRPr lang="en-US" sz="1961" kern="1200">
              <a:solidFill>
                <a:schemeClr val="tx1"/>
              </a:solidFill>
              <a:latin typeface="+mn-lt"/>
              <a:ea typeface="+mn-ea"/>
              <a:cs typeface="+mn-cs"/>
            </a:endParaRPr>
          </a:p>
          <a:p>
            <a:pPr fontAlgn="ctr"/>
            <a:r>
              <a:rPr lang="en-US" sz="3200"/>
              <a:t>Using the SharePoint Migration API is quicker than CSOM.</a:t>
            </a:r>
          </a:p>
          <a:p>
            <a:pPr fontAlgn="ctr"/>
            <a:r>
              <a:rPr lang="en-US" sz="3200"/>
              <a:t>Disabling the “Following content” feature on the SharePoint Online site can improve performance</a:t>
            </a:r>
          </a:p>
          <a:p>
            <a:pPr lvl="1" fontAlgn="ctr"/>
            <a:r>
              <a:rPr lang="en-US" sz="2600" kern="1200">
                <a:solidFill>
                  <a:schemeClr val="tx1"/>
                </a:solidFill>
                <a:latin typeface="+mn-lt"/>
                <a:ea typeface="+mn-ea"/>
                <a:cs typeface="+mn-cs"/>
              </a:rPr>
              <a:t>Disable when the site is created and enabled after the migration </a:t>
            </a:r>
          </a:p>
          <a:p>
            <a:pPr lvl="1" fontAlgn="ctr"/>
            <a:r>
              <a:rPr lang="en-US" sz="2600" kern="1200">
                <a:solidFill>
                  <a:schemeClr val="tx1"/>
                </a:solidFill>
                <a:latin typeface="+mn-lt"/>
                <a:ea typeface="+mn-ea"/>
                <a:cs typeface="+mn-cs"/>
              </a:rPr>
              <a:t>Configured in Site features </a:t>
            </a:r>
          </a:p>
          <a:p>
            <a:pPr lvl="1" fontAlgn="ctr"/>
            <a:r>
              <a:rPr lang="en-US" sz="2600" kern="1200">
                <a:solidFill>
                  <a:schemeClr val="tx1"/>
                </a:solidFill>
                <a:latin typeface="+mn-lt"/>
                <a:ea typeface="+mn-ea"/>
                <a:cs typeface="+mn-cs"/>
              </a:rPr>
              <a:t>Classic Sites </a:t>
            </a:r>
          </a:p>
          <a:p>
            <a:pPr lvl="1" fontAlgn="ctr"/>
            <a:endParaRPr lang="en-US" sz="2600" kern="1200">
              <a:solidFill>
                <a:schemeClr val="tx1"/>
              </a:solidFill>
              <a:latin typeface="+mn-lt"/>
              <a:ea typeface="+mn-ea"/>
              <a:cs typeface="+mn-cs"/>
            </a:endParaRPr>
          </a:p>
          <a:p>
            <a:pPr fontAlgn="ctr"/>
            <a:r>
              <a:rPr lang="en-US" sz="3200"/>
              <a:t>Site structure and layout has a lot to do with performance.</a:t>
            </a:r>
          </a:p>
          <a:p>
            <a:pPr lvl="1" fontAlgn="ctr"/>
            <a:r>
              <a:rPr lang="en-US" sz="2600" kern="1200">
                <a:solidFill>
                  <a:schemeClr val="tx1"/>
                </a:solidFill>
                <a:latin typeface="+mn-lt"/>
                <a:ea typeface="+mn-ea"/>
                <a:cs typeface="+mn-cs"/>
              </a:rPr>
              <a:t>Sometime breaking up the migration instead of the whole site can be quicker.</a:t>
            </a:r>
          </a:p>
          <a:p>
            <a:pPr lvl="1" fontAlgn="ctr"/>
            <a:r>
              <a:rPr lang="en-US" sz="2600" kern="1200">
                <a:solidFill>
                  <a:schemeClr val="tx1"/>
                </a:solidFill>
                <a:latin typeface="+mn-lt"/>
                <a:ea typeface="+mn-ea"/>
                <a:cs typeface="+mn-cs"/>
              </a:rPr>
              <a:t>Also look at opportunities to flatten the structure or rebuild permissions. </a:t>
            </a:r>
          </a:p>
          <a:p>
            <a:pPr lvl="1" fontAlgn="ctr"/>
            <a:r>
              <a:rPr lang="en-US" sz="2600" kern="1200">
                <a:solidFill>
                  <a:schemeClr val="tx1"/>
                </a:solidFill>
                <a:latin typeface="+mn-lt"/>
                <a:ea typeface="+mn-ea"/>
                <a:cs typeface="+mn-cs"/>
              </a:rPr>
              <a:t>A site with a lot of folders, subsites, groups and unique permissions will take longer because of the structure has to be built out before files (real data) is moved vs a simple site with a lot of data in a flat document library. </a:t>
            </a:r>
          </a:p>
          <a:p>
            <a:endParaRPr lang="en-US" sz="1961"/>
          </a:p>
          <a:p>
            <a:pPr marL="336145" lvl="1" indent="0">
              <a:buNone/>
            </a:pPr>
            <a:endParaRPr lang="en-US" sz="1961" kern="1200">
              <a:solidFill>
                <a:schemeClr val="tx1"/>
              </a:solidFill>
              <a:latin typeface="+mn-lt"/>
              <a:ea typeface="+mn-ea"/>
              <a:cs typeface="+mn-cs"/>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6013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linkClick r:id="rId3"/>
              </a:rPr>
              <a:t>https://docs.microsoft.com/en-us/sharepointmigration/sharepoint-online-and-onedrive-migration-speed</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749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linkClick r:id="rId3"/>
              </a:rPr>
              <a:t>https://docs.microsoft.com/en-us/sharepointmigration/sharepoint-online-and-onedrive-migration-speed</a:t>
            </a:r>
            <a:endParaRPr lang="en-US"/>
          </a:p>
          <a:p>
            <a:pPr marL="171450" indent="-171450">
              <a:buFont typeface="Arial" panose="020B0604020202020204" pitchFamily="34" charset="0"/>
              <a:buChar char="•"/>
            </a:pPr>
            <a:endParaRPr lang="en-US"/>
          </a:p>
          <a:p>
            <a:pPr algn="l"/>
            <a:r>
              <a:rPr lang="en-US" b="1" i="0">
                <a:solidFill>
                  <a:srgbClr val="171717"/>
                </a:solidFill>
                <a:effectLst/>
                <a:latin typeface="Segoe UI" panose="020B0502040204020203" pitchFamily="34" charset="0"/>
              </a:rPr>
              <a:t>Package the content</a:t>
            </a:r>
          </a:p>
          <a:p>
            <a:pPr algn="l"/>
            <a:r>
              <a:rPr lang="en-US" b="0" i="0">
                <a:solidFill>
                  <a:srgbClr val="171717"/>
                </a:solidFill>
                <a:effectLst/>
                <a:latin typeface="Segoe UI" panose="020B0502040204020203" pitchFamily="34" charset="0"/>
              </a:rPr>
              <a:t>This step is where the tool creates a proper package for the content to be imported into the cloud. This step is automated in SPMT and in most third-party tools.</a:t>
            </a:r>
          </a:p>
          <a:p>
            <a:pPr algn="l"/>
            <a:endParaRPr lang="en-US" b="1" i="0">
              <a:solidFill>
                <a:srgbClr val="171717"/>
              </a:solidFill>
              <a:effectLst/>
              <a:latin typeface="Segoe UI" panose="020B0502040204020203" pitchFamily="34" charset="0"/>
            </a:endParaRPr>
          </a:p>
          <a:p>
            <a:pPr algn="l"/>
            <a:r>
              <a:rPr lang="en-US" b="1" i="0">
                <a:solidFill>
                  <a:srgbClr val="171717"/>
                </a:solidFill>
                <a:effectLst/>
                <a:latin typeface="Segoe UI" panose="020B0502040204020203" pitchFamily="34" charset="0"/>
              </a:rPr>
              <a:t>Package size.</a:t>
            </a:r>
            <a:r>
              <a:rPr lang="en-US" b="0" i="0">
                <a:solidFill>
                  <a:srgbClr val="171717"/>
                </a:solidFill>
                <a:effectLst/>
                <a:latin typeface="Segoe UI" panose="020B0502040204020203" pitchFamily="34" charset="0"/>
              </a:rPr>
              <a:t> To improve migration throughput, we recommend that you package at least 250 files per transfer. For the transfer size we recommend a minimum of 100MB and less than 250MB per package. This will result in a faster upload speed to Azure and leverages the scale capabilities of the migration API.</a:t>
            </a:r>
          </a:p>
          <a:p>
            <a:pPr algn="l">
              <a:buFont typeface="Arial" panose="020B0604020202020204" pitchFamily="34" charset="0"/>
              <a:buNone/>
            </a:pPr>
            <a:endParaRPr lang="en-US" b="0" i="0">
              <a:solidFill>
                <a:srgbClr val="171717"/>
              </a:solidFill>
              <a:effectLst/>
              <a:latin typeface="Segoe UI" panose="020B0502040204020203" pitchFamily="34" charset="0"/>
            </a:endParaRPr>
          </a:p>
          <a:p>
            <a:pPr lvl="1" algn="l">
              <a:buFont typeface="Arial" panose="020B0604020202020204" pitchFamily="34" charset="0"/>
              <a:buChar char="•"/>
            </a:pPr>
            <a:r>
              <a:rPr lang="en-US" b="0" i="0">
                <a:solidFill>
                  <a:srgbClr val="171717"/>
                </a:solidFill>
                <a:effectLst/>
                <a:latin typeface="Segoe UI" panose="020B0502040204020203" pitchFamily="34" charset="0"/>
              </a:rPr>
              <a:t>Large file size migrates faster than smaller ones. Small file size can result in larger overhead and processing time which directly impacts the performance.</a:t>
            </a:r>
          </a:p>
          <a:p>
            <a:pPr lvl="1" algn="l">
              <a:buFont typeface="Arial" panose="020B0604020202020204" pitchFamily="34" charset="0"/>
              <a:buChar char="•"/>
            </a:pPr>
            <a:r>
              <a:rPr lang="en-US" b="0" i="0">
                <a:solidFill>
                  <a:srgbClr val="171717"/>
                </a:solidFill>
                <a:effectLst/>
                <a:latin typeface="Segoe UI" panose="020B0502040204020203" pitchFamily="34" charset="0"/>
              </a:rPr>
              <a:t>Files migrate faster than objects and list items.</a:t>
            </a:r>
          </a:p>
          <a:p>
            <a:pPr lvl="1" algn="l">
              <a:buFont typeface="Arial" panose="020B0604020202020204" pitchFamily="34" charset="0"/>
              <a:buChar char="•"/>
            </a:pPr>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speed of this step depends on the efficiency of the tool you are using and the type of content that you package. Splitting your packages in a smart way is something that will greatly improve this step. In addition, ensure that your permissions, sharing, or other limits are set up properly for migration and are within </a:t>
            </a:r>
            <a:r>
              <a:rPr lang="en-US" b="0" i="0" u="sng">
                <a:solidFill>
                  <a:srgbClr val="171717"/>
                </a:solidFill>
                <a:effectLst/>
                <a:latin typeface="Segoe UI" panose="020B0502040204020203" pitchFamily="34" charset="0"/>
                <a:hlinkClick r:id="rId4"/>
              </a:rPr>
              <a:t>SharePoint Online limits and boundaries</a:t>
            </a:r>
            <a:r>
              <a:rPr lang="en-US" b="0" i="0">
                <a:solidFill>
                  <a:srgbClr val="171717"/>
                </a:solidFill>
                <a:effectLst/>
                <a:latin typeface="Segoe UI" panose="020B0502040204020203" pitchFamily="34" charset="0"/>
              </a:rPr>
              <a:t>. (</a:t>
            </a:r>
            <a:r>
              <a:rPr lang="en-US">
                <a:hlinkClick r:id="rId5"/>
              </a:rPr>
              <a:t>https://docs.microsoft.com/en-us/office365/servicedescriptions/sharepoint-online-service-description/sharepoint-online-limits</a:t>
            </a:r>
            <a:r>
              <a:rPr lang="en-US"/>
              <a:t>)</a:t>
            </a:r>
            <a:endParaRPr lang="en-US" b="0" i="0">
              <a:solidFill>
                <a:srgbClr val="171717"/>
              </a:solidFill>
              <a:effectLst/>
              <a:latin typeface="Segoe UI" panose="020B0502040204020203" pitchFamily="34" charset="0"/>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560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5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50000"/>
                  </a:schemeClr>
                </a:solidFill>
              </a:rPr>
              <a:t>Microsoft recommends all ISV tools use App-based authentication vs. standard user-based authentication.</a:t>
            </a:r>
          </a:p>
          <a:p>
            <a:r>
              <a:rPr lang="en-US" sz="1200">
                <a:solidFill>
                  <a:schemeClr val="tx1">
                    <a:lumMod val="50000"/>
                  </a:schemeClr>
                </a:solidFill>
              </a:rPr>
              <a:t>Benefits from the elastic capability of off-peak time to have more resources.</a:t>
            </a:r>
          </a:p>
          <a:p>
            <a:r>
              <a:rPr lang="en-US" sz="1200">
                <a:solidFill>
                  <a:schemeClr val="tx1">
                    <a:lumMod val="50000"/>
                  </a:schemeClr>
                </a:solidFill>
              </a:rPr>
              <a:t>Migrations running user-based authentication can expect to experience increased throttling and poor performance.</a:t>
            </a:r>
          </a:p>
          <a:p>
            <a:r>
              <a:rPr lang="en-US" sz="1200">
                <a:solidFill>
                  <a:schemeClr val="tx1">
                    <a:lumMod val="50000"/>
                  </a:schemeClr>
                </a:solidFill>
              </a:rPr>
              <a:t>Ask ISV partner what authentication method is used. (This may require a software update)</a:t>
            </a:r>
          </a:p>
          <a:p>
            <a:r>
              <a:rPr lang="en-US" sz="1200">
                <a:solidFill>
                  <a:schemeClr val="tx1">
                    <a:lumMod val="50000"/>
                  </a:schemeClr>
                </a:solidFill>
              </a:rPr>
              <a:t>There is more throttling “head room” for any registered App-based migration tool. (SPMT uses App-based authentication in user delegated mode)</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5604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371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a:solidFill>
                  <a:schemeClr val="tx1">
                    <a:lumMod val="50000"/>
                  </a:schemeClr>
                </a:solidFill>
                <a:latin typeface="+mj-lt"/>
              </a:rPr>
              <a:t>Free, web-based migration tool service for migration of third-party cloud storage services to Microsoft 365.</a:t>
            </a:r>
          </a:p>
          <a:p>
            <a:pPr lvl="1"/>
            <a:r>
              <a:rPr lang="en-US" sz="1200">
                <a:solidFill>
                  <a:schemeClr val="tx1">
                    <a:lumMod val="50000"/>
                  </a:schemeClr>
                </a:solidFill>
                <a:latin typeface="+mj-lt"/>
              </a:rPr>
              <a:t>Acquired by Microsoft in 2019.</a:t>
            </a:r>
          </a:p>
          <a:p>
            <a:pPr lvl="1"/>
            <a:r>
              <a:rPr lang="en-US" sz="1200">
                <a:solidFill>
                  <a:schemeClr val="tx1">
                    <a:lumMod val="50000"/>
                  </a:schemeClr>
                </a:solidFill>
                <a:latin typeface="+mj-lt"/>
              </a:rPr>
              <a:t>Supports migration from over a dozen cloud service providers, including: </a:t>
            </a:r>
            <a:r>
              <a:rPr lang="en-US" sz="1200">
                <a:solidFill>
                  <a:schemeClr val="accent3"/>
                </a:solidFill>
                <a:latin typeface="+mj-lt"/>
              </a:rPr>
              <a:t>Box</a:t>
            </a:r>
            <a:r>
              <a:rPr lang="en-US" sz="1200">
                <a:solidFill>
                  <a:schemeClr val="tx1">
                    <a:lumMod val="50000"/>
                  </a:schemeClr>
                </a:solidFill>
                <a:latin typeface="+mj-lt"/>
              </a:rPr>
              <a:t>, </a:t>
            </a:r>
            <a:r>
              <a:rPr lang="en-US" sz="1200">
                <a:solidFill>
                  <a:schemeClr val="accent3"/>
                </a:solidFill>
                <a:latin typeface="+mj-lt"/>
              </a:rPr>
              <a:t>Dropbox</a:t>
            </a:r>
            <a:r>
              <a:rPr lang="en-US" sz="1200">
                <a:solidFill>
                  <a:schemeClr val="tx1">
                    <a:lumMod val="50000"/>
                  </a:schemeClr>
                </a:solidFill>
                <a:latin typeface="+mj-lt"/>
              </a:rPr>
              <a:t>, </a:t>
            </a:r>
            <a:r>
              <a:rPr lang="en-US" sz="1200">
                <a:solidFill>
                  <a:schemeClr val="accent3"/>
                </a:solidFill>
                <a:latin typeface="+mj-lt"/>
              </a:rPr>
              <a:t>Egnyte</a:t>
            </a:r>
            <a:r>
              <a:rPr lang="en-US" sz="1200">
                <a:solidFill>
                  <a:schemeClr val="tx1">
                    <a:lumMod val="50000"/>
                  </a:schemeClr>
                </a:solidFill>
                <a:latin typeface="+mj-lt"/>
              </a:rPr>
              <a:t>, </a:t>
            </a:r>
            <a:r>
              <a:rPr lang="en-US" sz="1200">
                <a:solidFill>
                  <a:schemeClr val="accent3"/>
                </a:solidFill>
                <a:latin typeface="+mj-lt"/>
              </a:rPr>
              <a:t>Amazon S3</a:t>
            </a:r>
            <a:r>
              <a:rPr lang="en-US" sz="1200">
                <a:solidFill>
                  <a:schemeClr val="tx1">
                    <a:lumMod val="50000"/>
                  </a:schemeClr>
                </a:solidFill>
                <a:latin typeface="+mj-lt"/>
              </a:rPr>
              <a:t>, Other O365 Tenants and </a:t>
            </a:r>
            <a:r>
              <a:rPr lang="en-US" sz="1200">
                <a:solidFill>
                  <a:schemeClr val="accent3"/>
                </a:solidFill>
                <a:latin typeface="+mj-lt"/>
              </a:rPr>
              <a:t>Google Drive</a:t>
            </a:r>
            <a:endParaRPr lang="en-US" sz="1200">
              <a:solidFill>
                <a:schemeClr val="tx1">
                  <a:lumMod val="50000"/>
                </a:schemeClr>
              </a:solidFill>
              <a:latin typeface="+mj-lt"/>
            </a:endParaRPr>
          </a:p>
          <a:p>
            <a:pPr lvl="1"/>
            <a:r>
              <a:rPr lang="en-US" sz="1200">
                <a:solidFill>
                  <a:schemeClr val="tx1">
                    <a:lumMod val="50000"/>
                  </a:schemeClr>
                </a:solidFill>
                <a:latin typeface="+mj-lt"/>
              </a:rPr>
              <a:t>"Migration Manager" dashboard provides a summary of the overall migration:</a:t>
            </a:r>
          </a:p>
          <a:p>
            <a:pPr lvl="1"/>
            <a:endParaRPr lang="en-US" sz="1200">
              <a:solidFill>
                <a:schemeClr val="tx1">
                  <a:lumMod val="50000"/>
                </a:schemeClr>
              </a:solidFill>
              <a:latin typeface="+mj-lt"/>
            </a:endParaRPr>
          </a:p>
          <a:p>
            <a:pPr lvl="1"/>
            <a:endParaRPr lang="en-US" sz="1200">
              <a:solidFill>
                <a:schemeClr val="tx1">
                  <a:lumMod val="50000"/>
                </a:schemeClr>
              </a:solidFill>
              <a:latin typeface="+mj-lt"/>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3310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5583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5503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lumMod val="50000"/>
                  </a:schemeClr>
                </a:solidFill>
                <a:latin typeface="+mj-lt"/>
              </a:rPr>
              <a:t>Migration manager clients should be installed on machines meeting the following hardware requirements:</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760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60" rtl="0" eaLnBrk="1" fontAlgn="auto" latinLnBrk="0" hangingPunct="1">
              <a:lnSpc>
                <a:spcPct val="90000"/>
              </a:lnSpc>
              <a:spcBef>
                <a:spcPts val="0"/>
              </a:spcBef>
              <a:spcAft>
                <a:spcPts val="333"/>
              </a:spcAft>
              <a:buClrTx/>
              <a:buSzTx/>
              <a:buFontTx/>
              <a:buNone/>
              <a:tabLst/>
              <a:defRPr/>
            </a:pPr>
            <a:endParaRPr lang="en-US" sz="32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310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05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264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0289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3"/>
              </a:rPr>
              <a:t>https://aka.ms/SPMT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r>
              <a:rPr lang="en-US"/>
              <a:t>Sources:  File shares, and SharePoint Server 2010, 2013 and 2019</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80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5240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solidFill>
                  <a:schemeClr val="tx1">
                    <a:lumMod val="75000"/>
                  </a:schemeClr>
                </a:solidFill>
                <a:latin typeface="+mj-lt"/>
              </a:rPr>
              <a:t>The machine running SPMT or MM Agent must be able to communicate to the following required endpoints: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solidFill>
                  <a:schemeClr val="tx1">
                    <a:lumMod val="75000"/>
                  </a:schemeClr>
                </a:solidFill>
                <a:latin typeface="+mj-lt"/>
              </a:rPr>
              <a:t>Additional end points required for automatic workflow migration – covered in the migrate workflows section later in this module. . </a:t>
            </a:r>
            <a:endParaRPr lang="en-US" sz="1200" dirty="0">
              <a:solidFill>
                <a:schemeClr val="tx1">
                  <a:lumMod val="75000"/>
                </a:schemeClr>
              </a:solidFill>
              <a:latin typeface="+mj-lt"/>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294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27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3/4/2022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16029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linkClick r:id="rId3"/>
              </a:rPr>
              <a:t>https://docs.microsoft.com/en-us/sharepointmigration/what-is-supported-spmt</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4891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List and library support:  https://docs.microsoft.com/en-us/sharepointmigration/sharepoint-migration-supported-list-templates </a:t>
            </a:r>
          </a:p>
          <a:p>
            <a:pPr marL="171450" indent="-171450">
              <a:buFont typeface="Arial" panose="020B0604020202020204" pitchFamily="34" charset="0"/>
              <a:buChar char="•"/>
            </a:pPr>
            <a:r>
              <a:rPr lang="en-US" dirty="0"/>
              <a:t>Web part support:  </a:t>
            </a:r>
            <a:r>
              <a:rPr lang="en-US" dirty="0">
                <a:hlinkClick r:id="rId3"/>
              </a:rPr>
              <a:t>https://docs.microsoft.com/en-us/sharepointmigration/spmt-supported-webparts</a:t>
            </a: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021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938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preparing for your file share migration, it is important to know what can being migrated when you use the SharePoint Migration Tool and what cannot</a:t>
            </a:r>
          </a:p>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6323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178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113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a:solidFill>
                  <a:schemeClr val="tx1">
                    <a:lumMod val="50000"/>
                  </a:schemeClr>
                </a:solidFill>
                <a:latin typeface="+mj-lt"/>
              </a:rPr>
              <a:t>The final permission level is determined by a mapping of the most restrictive share or NTFS permission level.</a:t>
            </a:r>
          </a:p>
          <a:p>
            <a:pPr marL="342900" indent="-342900">
              <a:buFont typeface="Arial" panose="020B0604020202020204" pitchFamily="34" charset="0"/>
              <a:buChar char="•"/>
            </a:pPr>
            <a:r>
              <a:rPr lang="en-US" sz="1200">
                <a:solidFill>
                  <a:schemeClr val="tx1">
                    <a:lumMod val="50000"/>
                  </a:schemeClr>
                </a:solidFill>
                <a:latin typeface="+mj-lt"/>
              </a:rPr>
              <a:t>All advanced NTFS permissions are removed. </a:t>
            </a:r>
          </a:p>
          <a:p>
            <a:pPr marL="342900" indent="-342900">
              <a:buFont typeface="Arial" panose="020B0604020202020204" pitchFamily="34" charset="0"/>
              <a:buChar char="•"/>
            </a:pPr>
            <a:r>
              <a:rPr lang="en-US" sz="1200">
                <a:solidFill>
                  <a:schemeClr val="tx1">
                    <a:lumMod val="50000"/>
                  </a:schemeClr>
                </a:solidFill>
                <a:latin typeface="+mj-lt"/>
              </a:rPr>
              <a:t>For explicit </a:t>
            </a:r>
            <a:r>
              <a:rPr lang="en-US" sz="1200">
                <a:solidFill>
                  <a:schemeClr val="accent3"/>
                </a:solidFill>
                <a:latin typeface="+mj-lt"/>
              </a:rPr>
              <a:t>deny permissions</a:t>
            </a:r>
            <a:r>
              <a:rPr lang="en-US" sz="1200">
                <a:solidFill>
                  <a:schemeClr val="tx1">
                    <a:lumMod val="50000"/>
                  </a:schemeClr>
                </a:solidFill>
                <a:latin typeface="+mj-lt"/>
              </a:rPr>
              <a:t>, this means the content is subject to parallel permissions or permission on the folder and parent level and may become accessible.</a:t>
            </a:r>
          </a:p>
          <a:p>
            <a:pPr marL="109306" lvl="1" indent="0">
              <a:buNone/>
            </a:pPr>
            <a:endParaRPr lang="en-US"/>
          </a:p>
          <a:p>
            <a:pPr marL="109306" lvl="1" indent="0">
              <a:buNone/>
            </a:pPr>
            <a:r>
              <a:rPr lang="en-US"/>
              <a:t>Awareness</a:t>
            </a:r>
          </a:p>
          <a:p>
            <a:pPr lvl="1"/>
            <a:endParaRPr lang="en-US"/>
          </a:p>
          <a:p>
            <a:pPr lvl="1"/>
            <a:r>
              <a:rPr lang="en-US"/>
              <a:t>If a file has </a:t>
            </a:r>
            <a:r>
              <a:rPr lang="en-US" b="1" u="sng"/>
              <a:t>Write permission </a:t>
            </a:r>
            <a:r>
              <a:rPr lang="en-US"/>
              <a:t>for user1, then the file will be </a:t>
            </a:r>
            <a:r>
              <a:rPr lang="en-US" b="1" u="sng"/>
              <a:t>set to Contribute</a:t>
            </a:r>
            <a:r>
              <a:rPr lang="en-US"/>
              <a:t> for user1 in SharePoint Online. </a:t>
            </a:r>
          </a:p>
          <a:p>
            <a:pPr lvl="1"/>
            <a:r>
              <a:rPr lang="en-US"/>
              <a:t>If a file has </a:t>
            </a:r>
            <a:r>
              <a:rPr lang="en-US" b="1" u="sng"/>
              <a:t>Read permission </a:t>
            </a:r>
            <a:r>
              <a:rPr lang="en-US"/>
              <a:t>for user1, then the file will be set to </a:t>
            </a:r>
            <a:r>
              <a:rPr lang="en-US" b="1" u="sng"/>
              <a:t>Read</a:t>
            </a:r>
            <a:r>
              <a:rPr lang="en-US"/>
              <a:t> for user1 in SharePoint Online.</a:t>
            </a:r>
            <a:br>
              <a:rPr lang="en-US"/>
            </a:br>
            <a:endParaRPr lang="en-US"/>
          </a:p>
          <a:p>
            <a:pPr lvl="1"/>
            <a:r>
              <a:rPr lang="en-US"/>
              <a:t>Note: At this time, the special permissions, such as Deny, will not be saved.</a:t>
            </a:r>
          </a:p>
          <a:p>
            <a:endParaRPr lang="en-US"/>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Create a user mapping file for data content migration</a:t>
            </a:r>
            <a:endParaRPr lang="en-US"/>
          </a:p>
          <a:p>
            <a:r>
              <a:rPr lang="en-US"/>
              <a:t>https://support.office.com/en-us/article/Create-a-user-mapping-file-for-data-content-migration-28c42985-1fd6-49d6-b9c5-b7f35e83efa1?ui=en-US&amp;rs=en-US&amp;ad=US </a:t>
            </a:r>
          </a:p>
          <a:p>
            <a:r>
              <a:rPr lang="en-US">
                <a:hlinkClick r:id="rId3"/>
              </a:rPr>
              <a:t>https://docs.microsoft.com/en-us/sharepointmigration/understanding-permissions-when-migrating</a:t>
            </a:r>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3/4/2022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52861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a:t>Awareness</a:t>
            </a:r>
          </a:p>
          <a:p>
            <a:pPr lvl="1"/>
            <a:endParaRPr lang="en-US"/>
          </a:p>
          <a:p>
            <a:pPr lvl="1"/>
            <a:r>
              <a:rPr lang="en-US"/>
              <a:t>If a file has </a:t>
            </a:r>
            <a:r>
              <a:rPr lang="en-US" b="1" u="sng"/>
              <a:t>Write permission </a:t>
            </a:r>
            <a:r>
              <a:rPr lang="en-US"/>
              <a:t>for user1, then the file will be </a:t>
            </a:r>
            <a:r>
              <a:rPr lang="en-US" b="1" u="sng"/>
              <a:t>set to Contribute</a:t>
            </a:r>
            <a:r>
              <a:rPr lang="en-US"/>
              <a:t> for user1 in SharePoint Online. </a:t>
            </a:r>
          </a:p>
          <a:p>
            <a:pPr lvl="1"/>
            <a:r>
              <a:rPr lang="en-US"/>
              <a:t>If a file has </a:t>
            </a:r>
            <a:r>
              <a:rPr lang="en-US" b="1" u="sng"/>
              <a:t>Read permission </a:t>
            </a:r>
            <a:r>
              <a:rPr lang="en-US"/>
              <a:t>for user1, then the file will be set to </a:t>
            </a:r>
            <a:r>
              <a:rPr lang="en-US" b="1" u="sng"/>
              <a:t>Read</a:t>
            </a:r>
            <a:r>
              <a:rPr lang="en-US"/>
              <a:t> for user1 in SharePoint Online.</a:t>
            </a:r>
            <a:br>
              <a:rPr lang="en-US"/>
            </a:br>
            <a:endParaRPr lang="en-US"/>
          </a:p>
          <a:p>
            <a:pPr lvl="1"/>
            <a:r>
              <a:rPr lang="en-US"/>
              <a:t>Note: At this time, the special permissions, such as Deny, will not be saved.</a:t>
            </a:r>
          </a:p>
          <a:p>
            <a:endParaRPr lang="en-US"/>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Create a user mapping file for data content migration</a:t>
            </a:r>
            <a:endParaRPr lang="en-US"/>
          </a:p>
          <a:p>
            <a:r>
              <a:rPr lang="en-US"/>
              <a:t>https://support.office.com/en-us/article/Create-a-user-mapping-file-for-data-content-migration-28c42985-1fd6-49d6-b9c5-b7f35e83efa1?ui=en-US&amp;rs=en-US&amp;ad=US </a:t>
            </a:r>
          </a:p>
          <a:p>
            <a:r>
              <a:rPr lang="en-US">
                <a:hlinkClick r:id="rId3"/>
              </a:rPr>
              <a:t>https://docs.microsoft.com/en-us/sharepointmigration/understanding-permissions-when-migrating</a:t>
            </a:r>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3/4/2022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553843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hlinkClick r:id="rId3"/>
              </a:rPr>
              <a:t>https://docs.microsoft.com/en-us/sharepointmigration/create-a-user-mapping-file-for-data-content-migration</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758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will see the SPMT in action soon when we get to the Scenarios, but we'll introduce the process and how its used via PowerShell in this section</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3742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Format your JSON or CSV file for data content migration - SharePoint - Migrate to SharePoint and OneDrive | Microsoft Docs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3/4/2022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4577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hlinkClick r:id="rId3"/>
              </a:rPr>
              <a:t>https://docs.microsoft.com/en-us/sharepointmigration/spmt-install-issues#government-cloud-support</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538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IMPORTANT</a:t>
            </a:r>
            <a:r>
              <a:rPr lang="en-US" dirty="0"/>
              <a:t>:  Just a quick reference only.  This is included in Scenario Guide 4.3. </a:t>
            </a:r>
          </a:p>
          <a:p>
            <a:pPr marL="0" indent="0">
              <a:buFont typeface="Arial" panose="020B0604020202020204" pitchFamily="34" charset="0"/>
              <a:buNone/>
            </a:pPr>
            <a:endParaRPr lang="en-US" dirty="0">
              <a:hlinkClick r:id="rId3"/>
            </a:endParaRPr>
          </a:p>
          <a:p>
            <a:pPr marL="171450" indent="-171450">
              <a:buFont typeface="Arial" panose="020B0604020202020204" pitchFamily="34" charset="0"/>
              <a:buChar char="•"/>
            </a:pPr>
            <a:endParaRPr lang="en-US" dirty="0">
              <a:hlinkClick r:id="rId3"/>
            </a:endParaRPr>
          </a:p>
          <a:p>
            <a:pPr marL="171450" indent="-171450">
              <a:buFont typeface="Arial" panose="020B0604020202020204" pitchFamily="34" charset="0"/>
              <a:buChar char="•"/>
            </a:pPr>
            <a:r>
              <a:rPr lang="en-US" dirty="0">
                <a:hlinkClick r:id="rId3"/>
              </a:rPr>
              <a:t>https://docs.microsoft.com/en-us/sharepointmigration/overview-spmt-ps-cmdlets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90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IMPORTANT</a:t>
            </a:r>
            <a:r>
              <a:rPr lang="en-US" dirty="0"/>
              <a:t>:  Just a quick reference only.  This is included in Scenario Guide 4.3.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188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IMPORTANT</a:t>
            </a:r>
            <a:r>
              <a:rPr lang="en-US" dirty="0"/>
              <a:t>:  Just a quick reference only.  This is included in Scenario Guide 4.1. </a:t>
            </a:r>
          </a:p>
          <a:p>
            <a:pPr marL="0" indent="0">
              <a:buFont typeface="Arial" panose="020B0604020202020204" pitchFamily="34" charset="0"/>
              <a:buNone/>
            </a:pPr>
            <a:endParaRPr lang="en-US" dirty="0">
              <a:hlinkClick r:id="rId3"/>
            </a:endParaRPr>
          </a:p>
          <a:p>
            <a:pPr marL="0" indent="0">
              <a:buFont typeface="Arial" panose="020B0604020202020204" pitchFamily="34" charset="0"/>
              <a:buNone/>
            </a:pPr>
            <a:endParaRPr lang="en-US" dirty="0">
              <a:hlinkClick r:id="rId3"/>
            </a:endParaRPr>
          </a:p>
          <a:p>
            <a:pPr marL="171450" indent="-171450">
              <a:buFont typeface="Arial" panose="020B0604020202020204" pitchFamily="34" charset="0"/>
              <a:buChar char="•"/>
            </a:pPr>
            <a:r>
              <a:rPr lang="en-US" dirty="0">
                <a:hlinkClick r:id="rId3"/>
              </a:rPr>
              <a:t>https://docs.microsoft.com/en-us/sharepointmigration/how-to-format-your-csv-file-for-data-content-migration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86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78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IMPORTANT</a:t>
            </a:r>
            <a:r>
              <a:rPr lang="en-US" dirty="0"/>
              <a:t>:  Just a quick reference only.  This is included in Scenario Guide 4.3.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0766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IMPORTANT</a:t>
            </a:r>
            <a:r>
              <a:rPr lang="en-US" dirty="0"/>
              <a:t>:  Just a quick reference only.  </a:t>
            </a:r>
            <a:r>
              <a:rPr lang="en-US"/>
              <a:t>This is included in Scenario Guide 4.1.</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613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how to Migrate OOB Workflows with SPMT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715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https://docs.microsoft.com/en-us/sharepointmigration/spmt-workflow-overview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165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is required to be the Power Automate Admin to create the database.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https://docs.microsoft.com/en-us/sharepointmigration/spmt-workflow-overview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6454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Migrate SharePoint workflows with the SharePoint Migration Tool (SPMT) to Power Automate - Migrate to Microsoft 365 | Microsoft Docs</a:t>
            </a:r>
            <a:endParaRPr lang="en-US" dirty="0"/>
          </a:p>
          <a:p>
            <a:pPr marL="171450" indent="-171450">
              <a:buFont typeface="Arial" panose="020B0604020202020204" pitchFamily="34" charset="0"/>
              <a:buChar char="•"/>
            </a:pPr>
            <a:r>
              <a:rPr lang="en-US" dirty="0">
                <a:hlinkClick r:id="rId4"/>
              </a:rPr>
              <a:t>Step 2: Migrate SharePoint Server workflows with SPMT - Migrate to Microsoft 365 | Microsoft Docs</a:t>
            </a: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87174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https://docs.microsoft.com/en-us/sharepointmigration/spmt-workflow-overview</a:t>
            </a:r>
          </a:p>
          <a:p>
            <a:pPr marL="171450" indent="-171450">
              <a:buFont typeface="Arial" panose="020B0604020202020204" pitchFamily="34" charset="0"/>
              <a:buChar char="•"/>
            </a:pPr>
            <a:r>
              <a:rPr lang="en-US" dirty="0">
                <a:hlinkClick r:id="rId3"/>
              </a:rPr>
              <a:t>https://docs.microsoft.com/en-us/sharepointmigration/spmt-workflow-step2</a:t>
            </a:r>
          </a:p>
          <a:p>
            <a:pPr marL="171450" indent="-171450">
              <a:buFont typeface="Arial" panose="020B0604020202020204" pitchFamily="34" charset="0"/>
              <a:buChar char="•"/>
            </a:pPr>
            <a:endParaRPr lang="en-US" dirty="0">
              <a:hlinkClick r:id="rId3"/>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0518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Migrate SharePoint workflows with the SharePoint Migration Tool (SPMT) to </a:t>
            </a:r>
            <a:r>
              <a:rPr lang="en-US" dirty="0" err="1">
                <a:hlinkClick r:id="rId3"/>
              </a:rPr>
              <a:t>POwer</a:t>
            </a:r>
            <a:r>
              <a:rPr lang="en-US" dirty="0">
                <a:hlinkClick r:id="rId3"/>
              </a:rPr>
              <a:t> Automate - Migrate to Microsoft 365 | Microsoft Docs</a:t>
            </a:r>
            <a:endParaRPr lang="en-US" dirty="0"/>
          </a:p>
          <a:p>
            <a:pPr marL="171450" indent="-171450">
              <a:buFont typeface="Arial" panose="020B0604020202020204" pitchFamily="34" charset="0"/>
              <a:buChar char="•"/>
            </a:pPr>
            <a:r>
              <a:rPr lang="en-US" dirty="0">
                <a:hlinkClick r:id="rId4"/>
              </a:rPr>
              <a:t>Step 2: Migrate SharePoint Server workflows with SPMT - Migrate to Microsoft 365 | Microsoft Docs</a:t>
            </a: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0065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https://docs.microsoft.com/en-us/sharepointmigration/spmt-workflow-overview</a:t>
            </a:r>
          </a:p>
          <a:p>
            <a:pPr marL="171450" indent="-171450">
              <a:buFont typeface="Arial" panose="020B0604020202020204" pitchFamily="34" charset="0"/>
              <a:buChar char="•"/>
            </a:pPr>
            <a:r>
              <a:rPr lang="en-US" dirty="0">
                <a:hlinkClick r:id="rId3"/>
              </a:rPr>
              <a:t>https://docs.microsoft.com/en-us/sharepointmigration/spmt-workflow-step3</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4697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hlinkClick r:id="rId3"/>
              </a:rPr>
              <a:t>https://docs.microsoft.com/en-us/sharepointmigration/spmt-workflow-overview</a:t>
            </a:r>
          </a:p>
          <a:p>
            <a:pPr marL="171450" indent="-171450">
              <a:buFont typeface="Arial" panose="020B0604020202020204" pitchFamily="34" charset="0"/>
              <a:buChar char="•"/>
            </a:pPr>
            <a:r>
              <a:rPr lang="en-US" dirty="0">
                <a:hlinkClick r:id="rId3"/>
              </a:rPr>
              <a:t>https://docs.microsoft.com/en-us/sharepointmigration/spmt-workflow-step3</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688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743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08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43823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8467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1200" b="1">
                <a:solidFill>
                  <a:schemeClr val="tx1">
                    <a:lumMod val="75000"/>
                  </a:schemeClr>
                </a:solidFill>
                <a:latin typeface="Segoe UI Light"/>
                <a:cs typeface="Segoe UI Light"/>
              </a:rPr>
              <a:t>Q: My migration is going slow. What can I do?</a:t>
            </a:r>
            <a:br>
              <a:rPr lang="en-US" sz="1200">
                <a:solidFill>
                  <a:srgbClr val="282828"/>
                </a:solidFill>
                <a:latin typeface="Segoe UI Light"/>
                <a:cs typeface="Segoe UI Light"/>
              </a:rPr>
            </a:br>
            <a:r>
              <a:rPr lang="en-US" sz="1200">
                <a:solidFill>
                  <a:srgbClr val="282828"/>
                </a:solidFill>
                <a:latin typeface="Segoe UI Light"/>
                <a:cs typeface="Segoe UI Light"/>
              </a:rPr>
              <a:t>A:  Check that you have configured your migration settings properly. Turn off any software that you do not need to use during migration. For example, disable any file synchronization program or antivirus program on the migrated content.</a:t>
            </a:r>
            <a:endParaRPr lang="en-US" sz="1200" b="1">
              <a:solidFill>
                <a:srgbClr val="282828"/>
              </a:solidFill>
              <a:latin typeface="Segoe UI Light"/>
              <a:cs typeface="Segoe UI Light"/>
            </a:endParaRPr>
          </a:p>
          <a:p>
            <a:pPr>
              <a:spcAft>
                <a:spcPts val="1200"/>
              </a:spcAft>
            </a:pPr>
            <a:endParaRPr lang="en-US" sz="1200" b="1">
              <a:solidFill>
                <a:srgbClr val="282828"/>
              </a:solidFill>
              <a:latin typeface="Segoe UI Light"/>
              <a:cs typeface="Segoe UI Light"/>
            </a:endParaRPr>
          </a:p>
          <a:p>
            <a:pPr>
              <a:spcAft>
                <a:spcPts val="1200"/>
              </a:spcAft>
            </a:pPr>
            <a:r>
              <a:rPr lang="en-US" sz="1200" b="1">
                <a:solidFill>
                  <a:srgbClr val="282828"/>
                </a:solidFill>
                <a:latin typeface="Segoe UI Light"/>
                <a:cs typeface="Segoe UI Light"/>
              </a:rPr>
              <a:t>Q:  I am continually getting throttled while I attempting to migrate. Can Microsoft turn off the throttle to help me with migration?</a:t>
            </a:r>
            <a:br>
              <a:rPr lang="en-US" sz="1200">
                <a:solidFill>
                  <a:srgbClr val="282828"/>
                </a:solidFill>
                <a:latin typeface="Segoe UI Light"/>
                <a:cs typeface="Segoe UI Light"/>
              </a:rPr>
            </a:br>
            <a:r>
              <a:rPr lang="en-US" sz="1200">
                <a:solidFill>
                  <a:srgbClr val="282828"/>
                </a:solidFill>
                <a:latin typeface="Segoe UI Light"/>
                <a:cs typeface="Segoe UI Light"/>
              </a:rPr>
              <a:t>A:  Unfortunately, we are not able to disable throttle. Throttling is in place to protect the reliability and availability of the service. If after several days you are still experiencing excessive throttling, please open a Microsoft support ticket. </a:t>
            </a:r>
          </a:p>
          <a:p>
            <a:pPr>
              <a:spcAft>
                <a:spcPts val="1200"/>
              </a:spcAft>
            </a:pPr>
            <a:endParaRPr lang="en-US" sz="1200" b="1">
              <a:solidFill>
                <a:schemeClr val="tx1">
                  <a:lumMod val="75000"/>
                </a:schemeClr>
              </a:solidFill>
              <a:latin typeface="Segoe UI Light"/>
              <a:cs typeface="Segoe UI Light"/>
            </a:endParaRPr>
          </a:p>
          <a:p>
            <a:pPr>
              <a:spcAft>
                <a:spcPts val="1200"/>
              </a:spcAft>
            </a:pPr>
            <a:r>
              <a:rPr lang="en-US" sz="1200" b="1">
                <a:solidFill>
                  <a:schemeClr val="tx1">
                    <a:lumMod val="75000"/>
                  </a:schemeClr>
                </a:solidFill>
                <a:latin typeface="Segoe UI Light"/>
                <a:cs typeface="Segoe UI Light"/>
              </a:rPr>
              <a:t>Q:  How much can I migrate per day?</a:t>
            </a:r>
            <a:br>
              <a:rPr lang="en-US" sz="1200">
                <a:solidFill>
                  <a:srgbClr val="282828"/>
                </a:solidFill>
                <a:latin typeface="Segoe UI Light"/>
                <a:cs typeface="Segoe UI Light"/>
              </a:rPr>
            </a:br>
            <a:r>
              <a:rPr lang="en-US" sz="1200">
                <a:solidFill>
                  <a:srgbClr val="282828"/>
                </a:solidFill>
                <a:latin typeface="Segoe UI Light"/>
                <a:cs typeface="Segoe UI Light"/>
              </a:rPr>
              <a:t> A:  Plan to migrate at a maximum of 2TB/day. For customers migrating greater than 100TB of data, please follow the instructions on how to create a support ticket to help the product team to prepare the backend for the customers.</a:t>
            </a:r>
            <a:endParaRPr lang="en-US" sz="1200" b="1">
              <a:solidFill>
                <a:srgbClr val="282828"/>
              </a:solidFill>
              <a:latin typeface="Segoe UI Light"/>
              <a:cs typeface="Segoe UI Light"/>
            </a:endParaRPr>
          </a:p>
          <a:p>
            <a:pPr>
              <a:spcAft>
                <a:spcPts val="1200"/>
              </a:spcAft>
            </a:pPr>
            <a:endParaRPr lang="en-US" sz="1200" b="1">
              <a:solidFill>
                <a:srgbClr val="282828"/>
              </a:solidFill>
              <a:latin typeface="Segoe UI Light"/>
              <a:cs typeface="Segoe UI Light"/>
            </a:endParaRPr>
          </a:p>
          <a:p>
            <a:pPr>
              <a:spcAft>
                <a:spcPts val="1200"/>
              </a:spcAft>
            </a:pPr>
            <a:r>
              <a:rPr lang="en-US" sz="1200" b="1">
                <a:solidFill>
                  <a:srgbClr val="282828"/>
                </a:solidFill>
                <a:latin typeface="Segoe UI Light"/>
                <a:cs typeface="Segoe UI Light"/>
              </a:rPr>
              <a:t>Q:  I have tried everything, but nothing works. Now what do I do?</a:t>
            </a:r>
            <a:br>
              <a:rPr lang="en-US" sz="1200">
                <a:solidFill>
                  <a:srgbClr val="282828"/>
                </a:solidFill>
                <a:latin typeface="Segoe UI Light"/>
                <a:cs typeface="Segoe UI Light"/>
              </a:rPr>
            </a:br>
            <a:r>
              <a:rPr lang="en-US" sz="1200">
                <a:solidFill>
                  <a:srgbClr val="282828"/>
                </a:solidFill>
                <a:latin typeface="Segoe UI Light"/>
                <a:cs typeface="Segoe UI Light"/>
              </a:rPr>
              <a:t>A:  Open a support ticket from </a:t>
            </a:r>
            <a:r>
              <a:rPr lang="en-US" sz="1200" u="sng">
                <a:solidFill>
                  <a:srgbClr val="282828"/>
                </a:solidFill>
                <a:latin typeface="Segoe UI Light"/>
                <a:cs typeface="Segoe UI Light"/>
              </a:rPr>
              <a:t>http://admin.microsoft.com</a:t>
            </a:r>
          </a:p>
          <a:p>
            <a:pPr>
              <a:spcAft>
                <a:spcPts val="1200"/>
              </a:spcAft>
            </a:pPr>
            <a:endParaRPr lang="en-US" sz="1200" b="1">
              <a:solidFill>
                <a:srgbClr val="282828"/>
              </a:solidFill>
              <a:latin typeface="Segoe UI Light"/>
              <a:cs typeface="Segoe UI Light"/>
            </a:endParaRPr>
          </a:p>
          <a:p>
            <a:pPr>
              <a:spcAft>
                <a:spcPts val="1200"/>
              </a:spcAft>
            </a:pPr>
            <a:r>
              <a:rPr lang="en-US" sz="1200" b="1">
                <a:solidFill>
                  <a:srgbClr val="282828"/>
                </a:solidFill>
                <a:latin typeface="Segoe UI Light"/>
                <a:cs typeface="Segoe UI Light"/>
              </a:rPr>
              <a:t>Q:  My migration is blocked with a consistent high volume of Http 503 errors (“Server Too Busy”) ?</a:t>
            </a:r>
            <a:br>
              <a:rPr lang="en-US" sz="1200">
                <a:solidFill>
                  <a:srgbClr val="282828"/>
                </a:solidFill>
                <a:latin typeface="Segoe UI Light"/>
                <a:cs typeface="Segoe UI Light"/>
              </a:rPr>
            </a:br>
            <a:r>
              <a:rPr lang="en-US" sz="1200">
                <a:solidFill>
                  <a:srgbClr val="282828"/>
                </a:solidFill>
                <a:latin typeface="Segoe UI Light"/>
                <a:cs typeface="Segoe UI Light"/>
              </a:rPr>
              <a:t>A:  If you are experiencing a high volume of HTTP 503 responses blocking your migration for extended period of time, please follow the steps below to create a support ticket.</a:t>
            </a:r>
          </a:p>
          <a:p>
            <a:pPr marL="0" indent="0">
              <a:buFont typeface="Arial" panose="020B0604020202020204" pitchFamily="34" charset="0"/>
              <a:buNone/>
            </a:pPr>
            <a:endParaRPr lang="en-US">
              <a:hlinkClick r:id="rId3"/>
            </a:endParaRPr>
          </a:p>
          <a:p>
            <a:pPr marL="171450" indent="-171450">
              <a:buFont typeface="Arial" panose="020B0604020202020204" pitchFamily="34" charset="0"/>
              <a:buChar char="•"/>
            </a:pPr>
            <a:r>
              <a:rPr lang="en-US">
                <a:hlinkClick r:id="rId3"/>
              </a:rPr>
              <a:t>https://docs.microsoft.com/en-us/sharepointmigration/sharepoint-online-and-onedrive-migration-speed</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sz="1200">
                <a:solidFill>
                  <a:srgbClr val="282828"/>
                </a:solidFill>
                <a:latin typeface="Segoe UI Light"/>
                <a:cs typeface="Segoe UI Light"/>
              </a:rPr>
              <a:t>Please refer to </a:t>
            </a:r>
            <a:r>
              <a:rPr lang="en-US" sz="1200">
                <a:solidFill>
                  <a:srgbClr val="282828"/>
                </a:solidFill>
                <a:latin typeface="Segoe UI Light"/>
                <a:cs typeface="Segoe UI Light"/>
                <a:hlinkClick r:id="rId4">
                  <a:extLst>
                    <a:ext uri="{A12FA001-AC4F-418D-AE19-62706E023703}">
                      <ahyp:hlinkClr xmlns:ahyp="http://schemas.microsoft.com/office/drawing/2018/hyperlinkcolor" val="tx"/>
                    </a:ext>
                  </a:extLst>
                </a:hlinkClick>
              </a:rPr>
              <a:t>Avoid getting throttled or blocked in SharePoint Online</a:t>
            </a:r>
            <a:r>
              <a:rPr lang="en-US" sz="1200">
                <a:solidFill>
                  <a:srgbClr val="282828"/>
                </a:solidFill>
                <a:latin typeface="Segoe UI Light"/>
                <a:cs typeface="Segoe UI Light"/>
              </a:rPr>
              <a:t> for more information. </a:t>
            </a:r>
          </a:p>
          <a:p>
            <a:pPr marL="171450" indent="-171450">
              <a:buFont typeface="Arial" panose="020B0604020202020204" pitchFamily="34" charset="0"/>
              <a:buChar char="•"/>
            </a:pPr>
            <a:r>
              <a:rPr lang="en-US" sz="1200">
                <a:solidFill>
                  <a:srgbClr val="282828"/>
                </a:solidFill>
                <a:latin typeface="Segoe UI Light"/>
                <a:cs typeface="Segoe UI Light"/>
              </a:rPr>
              <a:t>Please check up guidance in this document, plus refer to Please refer to </a:t>
            </a:r>
            <a:r>
              <a:rPr lang="en-US" sz="1200">
                <a:solidFill>
                  <a:srgbClr val="282828"/>
                </a:solidFill>
                <a:latin typeface="Segoe UI Light"/>
                <a:cs typeface="Segoe UI Light"/>
                <a:hlinkClick r:id="rId4">
                  <a:extLst>
                    <a:ext uri="{A12FA001-AC4F-418D-AE19-62706E023703}">
                      <ahyp:hlinkClr xmlns:ahyp="http://schemas.microsoft.com/office/drawing/2018/hyperlinkcolor" val="tx"/>
                    </a:ext>
                  </a:extLst>
                </a:hlinkClick>
              </a:rPr>
              <a:t>Avoid getting throttled or blocked in SharePoint Online</a:t>
            </a:r>
            <a:r>
              <a:rPr lang="en-US" sz="1200">
                <a:solidFill>
                  <a:srgbClr val="282828"/>
                </a:solidFill>
                <a:latin typeface="Segoe UI Light"/>
                <a:cs typeface="Segoe UI Light"/>
              </a:rPr>
              <a:t> for more information on Microsoft throttling guidance. For specific tools configuration or questions, please contact your third party tools vendor for more information. This will help reduce throttle and improve performance.</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206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hlinkClick r:id="rId3" tooltip="https://aka.ms/migrationuservoice"/>
              </a:rPr>
              <a:t>https://aka.ms/migrationuservoice</a:t>
            </a:r>
            <a:r>
              <a:rPr lang="en-US" sz="1200" b="0" i="0" kern="1200">
                <a:solidFill>
                  <a:schemeClr val="tx1"/>
                </a:solidFill>
                <a:effectLst/>
                <a:latin typeface="+mn-lt"/>
                <a:ea typeface="+mn-ea"/>
                <a:cs typeface="+mn-cs"/>
              </a:rPr>
              <a:t> </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531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342900" lvl="1"/>
            <a:endParaRPr lang="en-US" sz="1200" b="0" i="1"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3:09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88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342900" lvl="1"/>
            <a:endParaRPr lang="en-US" sz="1200" b="0" i="1"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317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342900" lvl="1"/>
            <a:endParaRPr lang="en-US" sz="1200" b="0" i="1"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4620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5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7210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50000"/>
                  </a:schemeClr>
                </a:solidFill>
                <a:latin typeface="+mj-lt"/>
              </a:rPr>
              <a:t>Third-party tools utilize the </a:t>
            </a:r>
            <a:r>
              <a:rPr lang="en-US" sz="1200">
                <a:solidFill>
                  <a:schemeClr val="accent3"/>
                </a:solidFill>
                <a:latin typeface="+mj-lt"/>
              </a:rPr>
              <a:t>Microsoft Migration Service AP</a:t>
            </a:r>
            <a:r>
              <a:rPr lang="en-US" sz="1200">
                <a:solidFill>
                  <a:schemeClr val="accent3"/>
                </a:solidFill>
              </a:rPr>
              <a:t>I </a:t>
            </a:r>
            <a:r>
              <a:rPr lang="en-US" sz="1200">
                <a:solidFill>
                  <a:schemeClr val="tx1">
                    <a:lumMod val="50000"/>
                  </a:schemeClr>
                </a:solidFill>
              </a:rPr>
              <a:t>to perform the migration.</a:t>
            </a:r>
          </a:p>
          <a:p>
            <a:r>
              <a:rPr lang="en-US" sz="1200">
                <a:solidFill>
                  <a:schemeClr val="tx1">
                    <a:lumMod val="50000"/>
                  </a:schemeClr>
                </a:solidFill>
              </a:rPr>
              <a:t>Third-party tools that support migration of content to OneDrive for Business and SharePoint Online:</a:t>
            </a:r>
          </a:p>
          <a:p>
            <a:r>
              <a:rPr lang="en-US" sz="1200">
                <a:solidFill>
                  <a:schemeClr val="tx1">
                    <a:lumMod val="50000"/>
                  </a:schemeClr>
                </a:solidFill>
              </a:rPr>
              <a:t>This is not an endorsement of any specific tools. </a:t>
            </a:r>
          </a:p>
          <a:p>
            <a:r>
              <a:rPr lang="en-US" sz="1200">
                <a:solidFill>
                  <a:schemeClr val="tx1">
                    <a:lumMod val="50000"/>
                  </a:schemeClr>
                </a:solidFill>
              </a:rPr>
              <a:t>There are many other tools than what is shown on the slide.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102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b="1">
                <a:latin typeface="+mj-lt"/>
              </a:rPr>
              <a:t>Customer Self-Service</a:t>
            </a:r>
            <a:endParaRPr lang="en-US" sz="2000">
              <a:latin typeface="+mj-lt"/>
            </a:endParaRPr>
          </a:p>
          <a:p>
            <a:pPr lvl="1"/>
            <a:r>
              <a:rPr lang="en-US" sz="1800" b="0" i="0" u="none">
                <a:solidFill>
                  <a:schemeClr val="bg1"/>
                </a:solidFill>
                <a:latin typeface="+mj-lt"/>
              </a:rPr>
              <a:t>Use free Microsoft tool or purchase an ISV tool.</a:t>
            </a:r>
            <a:endParaRPr lang="en-US" sz="1800">
              <a:solidFill>
                <a:schemeClr val="bg1"/>
              </a:solidFill>
              <a:latin typeface="+mj-lt"/>
            </a:endParaRPr>
          </a:p>
          <a:p>
            <a:pPr lvl="1"/>
            <a:r>
              <a:rPr lang="en-US" sz="1800" b="0" i="0" u="none">
                <a:solidFill>
                  <a:schemeClr val="bg1"/>
                </a:solidFill>
                <a:latin typeface="+mj-lt"/>
              </a:rPr>
              <a:t>Flexible process.</a:t>
            </a:r>
            <a:endParaRPr lang="en-US" sz="1800">
              <a:solidFill>
                <a:schemeClr val="bg1"/>
              </a:solidFill>
              <a:latin typeface="+mj-lt"/>
            </a:endParaRPr>
          </a:p>
          <a:p>
            <a:pPr lvl="1"/>
            <a:r>
              <a:rPr lang="en-US" sz="1800" b="0" i="0" u="none">
                <a:solidFill>
                  <a:schemeClr val="bg1"/>
                </a:solidFill>
                <a:latin typeface="+mj-lt"/>
              </a:rPr>
              <a:t>Consider hiring resources with migration expertise.</a:t>
            </a:r>
          </a:p>
          <a:p>
            <a:pPr lvl="0"/>
            <a:endParaRPr lang="en-US" sz="2000" b="1">
              <a:latin typeface="+mj-lt"/>
            </a:endParaRPr>
          </a:p>
          <a:p>
            <a:pPr lvl="0"/>
            <a:r>
              <a:rPr lang="en-US" sz="2000" b="1">
                <a:latin typeface="+mj-lt"/>
              </a:rPr>
              <a:t>MCS or Partner Driven</a:t>
            </a:r>
            <a:endParaRPr lang="en-US" sz="2000">
              <a:latin typeface="+mj-lt"/>
            </a:endParaRPr>
          </a:p>
          <a:p>
            <a:pPr lvl="1"/>
            <a:r>
              <a:rPr lang="en-US" sz="1600" b="0" kern="1200">
                <a:solidFill>
                  <a:schemeClr val="bg1"/>
                </a:solidFill>
                <a:latin typeface="+mj-lt"/>
                <a:ea typeface="+mn-ea"/>
                <a:cs typeface="+mn-cs"/>
              </a:rPr>
              <a:t>MCS Accelerators</a:t>
            </a:r>
            <a:r>
              <a:rPr lang="en-US" sz="1600" b="1" kern="1200">
                <a:solidFill>
                  <a:schemeClr val="bg1"/>
                </a:solidFill>
                <a:latin typeface="+mj-lt"/>
                <a:ea typeface="+mn-ea"/>
                <a:cs typeface="+mn-cs"/>
              </a:rPr>
              <a:t>: </a:t>
            </a:r>
            <a:r>
              <a:rPr lang="en-US" sz="1600" b="0" kern="1200">
                <a:solidFill>
                  <a:schemeClr val="bg1"/>
                </a:solidFill>
                <a:latin typeface="+mj-lt"/>
                <a:ea typeface="+mn-ea"/>
                <a:cs typeface="+mn-cs"/>
              </a:rPr>
              <a:t>SharePoint Content Assessment / Content  Migration.</a:t>
            </a:r>
            <a:endParaRPr lang="en-US" sz="1600" b="0" kern="1200">
              <a:solidFill>
                <a:schemeClr val="bg1"/>
              </a:solidFill>
              <a:latin typeface="+mj-lt"/>
            </a:endParaRPr>
          </a:p>
          <a:p>
            <a:pPr lvl="1"/>
            <a:r>
              <a:rPr lang="en-US" sz="1600" b="0" i="0" u="none" kern="1200">
                <a:solidFill>
                  <a:schemeClr val="bg1"/>
                </a:solidFill>
                <a:latin typeface="+mj-lt"/>
              </a:rPr>
              <a:t>Price dependent on complexity.  Customized to your needs. </a:t>
            </a:r>
            <a:r>
              <a:rPr lang="en-US" sz="1600" kern="1200">
                <a:solidFill>
                  <a:schemeClr val="bg1"/>
                </a:solidFill>
                <a:latin typeface="+mj-lt"/>
              </a:rPr>
              <a:t>Contact your </a:t>
            </a:r>
            <a:r>
              <a:rPr lang="en-US" sz="1600" b="0" kern="1200">
                <a:solidFill>
                  <a:schemeClr val="bg1"/>
                </a:solidFill>
                <a:latin typeface="+mj-lt"/>
              </a:rPr>
              <a:t>CSAM</a:t>
            </a:r>
            <a:r>
              <a:rPr lang="en-US" sz="1600" kern="1200">
                <a:solidFill>
                  <a:schemeClr val="bg1"/>
                </a:solidFill>
                <a:latin typeface="+mj-lt"/>
              </a:rPr>
              <a:t> for more information.</a:t>
            </a:r>
          </a:p>
          <a:p>
            <a:pPr lvl="1"/>
            <a:r>
              <a:rPr lang="en-US" sz="1600" kern="1200">
                <a:solidFill>
                  <a:schemeClr val="bg1"/>
                </a:solidFill>
                <a:latin typeface="+mj-lt"/>
              </a:rPr>
              <a:t>Alternately, explore professional services from partners in the </a:t>
            </a:r>
            <a:r>
              <a:rPr lang="en-US" sz="1600" b="0" kern="1200">
                <a:solidFill>
                  <a:schemeClr val="bg1"/>
                </a:solidFill>
                <a:latin typeface="+mj-lt"/>
                <a:hlinkClick r:id="rId3">
                  <a:extLst>
                    <a:ext uri="{A12FA001-AC4F-418D-AE19-62706E023703}">
                      <ahyp:hlinkClr xmlns:ahyp="http://schemas.microsoft.com/office/drawing/2018/hyperlinkcolor" val="tx"/>
                    </a:ext>
                  </a:extLst>
                </a:hlinkClick>
              </a:rPr>
              <a:t>Microsoft Partner Center</a:t>
            </a:r>
            <a:endParaRPr lang="en-US" sz="1600" b="0" i="0" u="none" kern="1200">
              <a:solidFill>
                <a:schemeClr val="bg1"/>
              </a:solidFill>
              <a:latin typeface="+mj-lt"/>
            </a:endParaRPr>
          </a:p>
          <a:p>
            <a:pPr lvl="0"/>
            <a:endParaRPr lang="en-US" sz="2000" b="1">
              <a:latin typeface="+mj-lt"/>
            </a:endParaRPr>
          </a:p>
          <a:p>
            <a:pPr lvl="0"/>
            <a:r>
              <a:rPr lang="en-US" sz="2000" b="1">
                <a:latin typeface="+mj-lt"/>
              </a:rPr>
              <a:t>FastTrack Driven</a:t>
            </a:r>
            <a:endParaRPr lang="en-US" sz="2000">
              <a:latin typeface="+mj-lt"/>
            </a:endParaRPr>
          </a:p>
          <a:p>
            <a:pPr lvl="1"/>
            <a:r>
              <a:rPr lang="en-US" sz="1800" b="0" i="0" u="none">
                <a:solidFill>
                  <a:schemeClr val="bg1"/>
                </a:solidFill>
                <a:latin typeface="+mj-lt"/>
              </a:rPr>
              <a:t>No cost (included in your subscription).</a:t>
            </a:r>
            <a:endParaRPr lang="en-US" sz="1800" u="none">
              <a:solidFill>
                <a:schemeClr val="bg1"/>
              </a:solidFill>
              <a:latin typeface="+mj-lt"/>
            </a:endParaRPr>
          </a:p>
          <a:p>
            <a:pPr lvl="1"/>
            <a:r>
              <a:rPr lang="en-US" sz="1800" b="0" i="0" u="none">
                <a:solidFill>
                  <a:schemeClr val="bg1"/>
                </a:solidFill>
                <a:latin typeface="+mj-lt"/>
              </a:rPr>
              <a:t>File Share migrations only</a:t>
            </a:r>
            <a:endParaRPr lang="en-US" sz="1800" u="none">
              <a:solidFill>
                <a:schemeClr val="bg1"/>
              </a:solidFill>
              <a:latin typeface="+mj-lt"/>
            </a:endParaRPr>
          </a:p>
          <a:p>
            <a:pPr lvl="1"/>
            <a:r>
              <a:rPr lang="en-US" sz="1800" b="0" i="0" u="none">
                <a:solidFill>
                  <a:schemeClr val="bg1"/>
                </a:solidFill>
                <a:latin typeface="+mj-lt"/>
              </a:rPr>
              <a:t>Highly structured process and schedule.</a:t>
            </a:r>
            <a:endParaRPr lang="en-US" sz="1800" u="none">
              <a:solidFill>
                <a:schemeClr val="bg1"/>
              </a:solidFill>
              <a:latin typeface="+mj-lt"/>
            </a:endParaRPr>
          </a:p>
          <a:p>
            <a:pPr lvl="1"/>
            <a:r>
              <a:rPr lang="en-US" sz="1800" b="0" i="0" u="none">
                <a:solidFill>
                  <a:schemeClr val="bg1"/>
                </a:solidFill>
                <a:latin typeface="+mj-lt"/>
              </a:rPr>
              <a:t>Requires infrastructure: VPNs, test environment, admin environment, etc.</a:t>
            </a:r>
          </a:p>
          <a:p>
            <a:pPr lvl="0"/>
            <a:endParaRPr lang="en-US" sz="2000" b="1">
              <a:latin typeface="+mj-lt"/>
            </a:endParaRPr>
          </a:p>
          <a:p>
            <a:pPr lvl="0"/>
            <a:endParaRPr lang="en-US" sz="2000" b="1">
              <a:latin typeface="+mj-lt"/>
            </a:endParaRPr>
          </a:p>
          <a:p>
            <a:pPr lvl="0"/>
            <a:r>
              <a:rPr lang="en-US" sz="2000" b="1">
                <a:latin typeface="+mj-lt"/>
              </a:rPr>
              <a:t>Customer Self-Service</a:t>
            </a:r>
            <a:endParaRPr lang="en-US" sz="2000">
              <a:latin typeface="+mj-lt"/>
            </a:endParaRPr>
          </a:p>
          <a:p>
            <a:pPr lvl="1"/>
            <a:r>
              <a:rPr lang="en-US" sz="1800" b="0" i="0" u="none">
                <a:solidFill>
                  <a:schemeClr val="bg1"/>
                </a:solidFill>
                <a:latin typeface="+mj-lt"/>
              </a:rPr>
              <a:t>Use free Microsoft tool or purchase an ISV tool.</a:t>
            </a:r>
            <a:endParaRPr lang="en-US" sz="1800">
              <a:solidFill>
                <a:schemeClr val="bg1"/>
              </a:solidFill>
              <a:latin typeface="+mj-lt"/>
            </a:endParaRPr>
          </a:p>
          <a:p>
            <a:pPr lvl="1"/>
            <a:r>
              <a:rPr lang="en-US" sz="1800" b="0" i="0" u="none">
                <a:solidFill>
                  <a:schemeClr val="bg1"/>
                </a:solidFill>
                <a:latin typeface="+mj-lt"/>
              </a:rPr>
              <a:t>Flexible process. You set the pace. No need to configure complex infrastructure.</a:t>
            </a:r>
            <a:endParaRPr lang="en-US" sz="1800">
              <a:solidFill>
                <a:schemeClr val="bg1"/>
              </a:solidFill>
              <a:latin typeface="+mj-lt"/>
            </a:endParaRPr>
          </a:p>
          <a:p>
            <a:pPr lvl="1"/>
            <a:r>
              <a:rPr lang="en-US" sz="1800" b="0" i="0" u="none">
                <a:solidFill>
                  <a:schemeClr val="bg1"/>
                </a:solidFill>
                <a:latin typeface="+mj-lt"/>
              </a:rPr>
              <a:t>Consider hiring resources with migration expertise.</a:t>
            </a:r>
          </a:p>
          <a:p>
            <a:pPr lvl="1"/>
            <a:endParaRPr lang="en-US" sz="1800" b="0" i="0" u="none">
              <a:solidFill>
                <a:schemeClr val="bg1"/>
              </a:solidFill>
              <a:latin typeface="+mj-lt"/>
            </a:endParaRPr>
          </a:p>
          <a:p>
            <a:pPr lvl="1"/>
            <a:endParaRPr lang="en-US" sz="1800" b="0" i="0" u="none">
              <a:solidFill>
                <a:schemeClr val="bg1"/>
              </a:solidFill>
              <a:latin typeface="+mj-lt"/>
            </a:endParaRPr>
          </a:p>
          <a:p>
            <a:endParaRPr lang="en-US" sz="1200" b="1"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631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EFE8-EE6B-469B-BE58-F74E63203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18089-0FD9-4032-90E7-8DB5E15DC2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4F0DAE-763B-4862-988B-5EF517D92DDC}"/>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9BA28EE8-CADE-4F7F-BC32-CED6BE6B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9FC9C-16BE-4A0F-95B7-759FC7AC570E}"/>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805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DC2E-F664-4BA1-8693-C5798DE286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E06E3-CE16-444C-991C-FF624B8F2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EF22C-C167-472D-8137-B7B4CFA925FD}"/>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E19FD892-33E2-4FEE-89F5-ED0E907B7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696AA-5327-4E54-BA34-9810EFB55FF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672565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4157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p:nvSpPr>
        <p:spPr bwMode="hidden">
          <a:xfrm>
            <a:off x="1"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302" y="1187646"/>
            <a:ext cx="11653460" cy="2175881"/>
          </a:xfrm>
        </p:spPr>
        <p:txBody>
          <a:bodyPr>
            <a:spAutoFit/>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59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20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hasCustomPrompt="1"/>
          </p:nvPr>
        </p:nvSpPr>
        <p:spPr/>
        <p:txBody>
          <a:bodyPr/>
          <a:lstStyle>
            <a:lvl1pPr>
              <a:defRPr/>
            </a:lvl1pPr>
          </a:lstStyle>
          <a:p>
            <a:r>
              <a:rPr lang="en-US"/>
              <a:t>Slide for developer code</a:t>
            </a:r>
          </a:p>
        </p:txBody>
      </p:sp>
    </p:spTree>
    <p:extLst>
      <p:ext uri="{BB962C8B-B14F-4D97-AF65-F5344CB8AC3E}">
        <p14:creationId xmlns:p14="http://schemas.microsoft.com/office/powerpoint/2010/main" val="66858477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046751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302" y="291104"/>
            <a:ext cx="11653460" cy="845897"/>
          </a:xfrm>
        </p:spPr>
        <p:txBody>
          <a:bodyPr>
            <a:spAutoFit/>
          </a:bodyPr>
          <a:lstStyle>
            <a:lvl1pPr>
              <a:defRPr sz="470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269302" y="1187645"/>
            <a:ext cx="11653460" cy="2196879"/>
          </a:xfrm>
          <a:prstGeom prst="rect">
            <a:avLst/>
          </a:prstGeom>
        </p:spPr>
        <p:txBody>
          <a:bodyPr>
            <a:spAutoFit/>
          </a:bodyPr>
          <a:lstStyle>
            <a:lvl1pPr marL="336080" indent="-336080">
              <a:buClr>
                <a:srgbClr val="FFFFFF"/>
              </a:buClr>
              <a:buSzPct val="90000"/>
              <a:buFont typeface="Arial" pitchFamily="34" charset="0"/>
              <a:buChar char="•"/>
              <a:defRPr sz="3528">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16148" indent="-280067">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96214" indent="-280067">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20268" indent="-224054">
              <a:buClr>
                <a:srgbClr val="FFFFFF"/>
              </a:buClr>
              <a:buSzPct val="90000"/>
              <a:buFont typeface="Arial" pitchFamily="34" charset="0"/>
              <a:buChar char="•"/>
              <a:tabLst/>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44321" indent="-224054">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338767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CCBC3394-D7D4-4493-8076-76FBA3F60B25}" type="slidenum">
              <a:rPr lang="en-US" smtClean="0">
                <a:gradFill>
                  <a:gsLst>
                    <a:gs pos="100000">
                      <a:srgbClr val="797A7D"/>
                    </a:gs>
                    <a:gs pos="0">
                      <a:srgbClr val="797A7D"/>
                    </a:gs>
                  </a:gsLst>
                  <a:lin ang="5400000" scaled="0"/>
                </a:gradFill>
              </a:rPr>
              <a:pPr/>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0010804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81881"/>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9" y="1371600"/>
            <a:ext cx="11151917" cy="2088136"/>
          </a:xfrm>
          <a:prstGeom prst="rect">
            <a:avLst/>
          </a:prstGeom>
        </p:spPr>
        <p:txBody>
          <a:bodyPr/>
          <a:lstStyle>
            <a:lvl1pPr marL="284109" indent="-284109">
              <a:buFont typeface="Wingdings" pitchFamily="2" charset="2"/>
              <a:buChar char=""/>
              <a:defRPr sz="32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CCBC3394-D7D4-4493-8076-76FBA3F60B25}" type="slidenum">
              <a:rPr lang="en-US" smtClean="0">
                <a:gradFill>
                  <a:gsLst>
                    <a:gs pos="100000">
                      <a:srgbClr val="797A7D"/>
                    </a:gs>
                    <a:gs pos="0">
                      <a:srgbClr val="797A7D"/>
                    </a:gs>
                  </a:gsLst>
                  <a:lin ang="5400000" scaled="0"/>
                </a:gradFill>
              </a:rPr>
              <a:pPr/>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21467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2494557"/>
            <a:ext cx="9144000" cy="1015406"/>
          </a:xfrm>
        </p:spPr>
        <p:txBody>
          <a:bodyPr anchor="b"/>
          <a:lstStyle>
            <a:lvl1pPr algn="ctr">
              <a:defRPr sz="5998"/>
            </a:lvl1pPr>
          </a:lstStyle>
          <a:p>
            <a:r>
              <a:rPr lang="fr-FR"/>
              <a:t>Modifiez le style du titre</a:t>
            </a:r>
            <a:endParaRPr lang="en-GB"/>
          </a:p>
        </p:txBody>
      </p:sp>
      <p:sp>
        <p:nvSpPr>
          <p:cNvPr id="3" name="Sous-titr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fr-FR"/>
              <a:t>Modifier le style des sous-titres du masque</a:t>
            </a:r>
            <a:endParaRPr lang="en-GB"/>
          </a:p>
        </p:txBody>
      </p:sp>
      <p:sp>
        <p:nvSpPr>
          <p:cNvPr id="4" name="Espace réservé de la date 3"/>
          <p:cNvSpPr>
            <a:spLocks noGrp="1"/>
          </p:cNvSpPr>
          <p:nvPr>
            <p:ph type="dt" sz="half" idx="10"/>
          </p:nvPr>
        </p:nvSpPr>
        <p:spPr/>
        <p:txBody>
          <a:bodyPr/>
          <a:lstStyle/>
          <a:p>
            <a:fld id="{3932FFC1-D712-4CB0-AA23-321270CD42C3}" type="datetimeFigureOut">
              <a:rPr lang="en-GB" smtClean="0"/>
              <a:t>04/03/2022</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592BC5C9-E0E2-458F-96DC-3E574FDFA9AF}" type="slidenum">
              <a:rPr lang="en-GB" smtClean="0"/>
              <a:t>‹#›</a:t>
            </a:fld>
            <a:endParaRPr lang="en-GB"/>
          </a:p>
        </p:txBody>
      </p:sp>
    </p:spTree>
    <p:extLst>
      <p:ext uri="{BB962C8B-B14F-4D97-AF65-F5344CB8AC3E}">
        <p14:creationId xmlns:p14="http://schemas.microsoft.com/office/powerpoint/2010/main" val="20332269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ntent left, image righ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3" name="Title 2"/>
          <p:cNvSpPr>
            <a:spLocks noGrp="1"/>
          </p:cNvSpPr>
          <p:nvPr>
            <p:ph type="title" hasCustomPrompt="1"/>
          </p:nvPr>
        </p:nvSpPr>
        <p:spPr>
          <a:xfrm>
            <a:off x="269302" y="291102"/>
            <a:ext cx="5378549" cy="781881"/>
          </a:xfrm>
        </p:spPr>
        <p:txBody>
          <a:bodyPr/>
          <a:lstStyle/>
          <a:p>
            <a:r>
              <a:rPr lang="en-US"/>
              <a:t>Click to edit title</a:t>
            </a:r>
          </a:p>
        </p:txBody>
      </p:sp>
      <p:sp>
        <p:nvSpPr>
          <p:cNvPr id="6" name="Text Placeholder 5"/>
          <p:cNvSpPr>
            <a:spLocks noGrp="1"/>
          </p:cNvSpPr>
          <p:nvPr>
            <p:ph type="body" sz="quarter" idx="11"/>
          </p:nvPr>
        </p:nvSpPr>
        <p:spPr>
          <a:xfrm>
            <a:off x="269302" y="1190734"/>
            <a:ext cx="5378549" cy="2133533"/>
          </a:xfrm>
        </p:spPr>
        <p:txBody>
          <a:bodyPr/>
          <a:lstStyle>
            <a:lvl1pPr marL="0" indent="0">
              <a:buNone/>
              <a:defRPr/>
            </a:lvl1pPr>
            <a:lvl2pPr marL="0" indent="0">
              <a:buNone/>
              <a:defRPr/>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54947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013052"/>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013052"/>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4755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54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FD222-8371-4D3E-93AC-D68566A81F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638568-9A98-4B74-975E-877C4EDD7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43ED9-D66E-4656-8627-F31E9AE387D2}"/>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D0C9A9CB-2FB6-4D34-9EBB-EE02FF357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36F11-1272-4C74-AF40-27DECF5931E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104535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06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4623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0370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926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79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536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33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106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4186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53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0942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47884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87139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04841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8406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505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5528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796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68722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541975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373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1490598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90890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05619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851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65151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866059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650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767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9369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1949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0529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ULA">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C62A51F-B0DA-4D0E-AC47-E2A24BE95AB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2019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480627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gnite 2019 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lnSpc>
                <a:spcPct val="100000"/>
              </a:lnSpc>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3368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930403"/>
            <a:ext cx="7617417"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7617418" cy="70326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pic>
        <p:nvPicPr>
          <p:cNvPr id="4" name="Picture 3" descr="Microsoft Ignite cube graphic">
            <a:extLst>
              <a:ext uri="{FF2B5EF4-FFF2-40B4-BE49-F238E27FC236}">
                <a16:creationId xmlns:a16="http://schemas.microsoft.com/office/drawing/2014/main" id="{C09F6BC5-43FB-41E9-988F-E23487F9839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70643260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101498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68907642-0B67-48E7-8CEB-0947C6007E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15168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913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2790714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71EFE14-AB7C-48C5-8F59-972E2ED1C2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6815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gnite 2019 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lnSpc>
                <a:spcPct val="100000"/>
              </a:lnSpc>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788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E17A55BD-E2F9-450A-9B08-68AFFEEB738D}"/>
              </a:ext>
            </a:extLst>
          </p:cNvPr>
          <p:cNvSpPr>
            <a:spLocks noGrp="1"/>
          </p:cNvSpPr>
          <p:nvPr>
            <p:ph type="body" sz="quarter" idx="10"/>
          </p:nvPr>
        </p:nvSpPr>
        <p:spPr>
          <a:xfrm>
            <a:off x="457200" y="1143000"/>
            <a:ext cx="11277600" cy="14280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4111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71EFE14-AB7C-48C5-8F59-972E2ED1C2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22480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0688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93811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FB2ECD9-265A-43E7-A856-7DC87A339F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28240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112178870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7515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930403"/>
            <a:ext cx="7617417"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7617418" cy="70326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pic>
        <p:nvPicPr>
          <p:cNvPr id="4" name="Picture 3" descr="Microsoft Ignite cube graphic">
            <a:extLst>
              <a:ext uri="{FF2B5EF4-FFF2-40B4-BE49-F238E27FC236}">
                <a16:creationId xmlns:a16="http://schemas.microsoft.com/office/drawing/2014/main" id="{C09F6BC5-43FB-41E9-988F-E23487F9839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34558903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30403"/>
            <a:ext cx="11277600"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
        <p:nvSpPr>
          <p:cNvPr id="5" name="Rectangle 4">
            <a:extLst>
              <a:ext uri="{FF2B5EF4-FFF2-40B4-BE49-F238E27FC236}">
                <a16:creationId xmlns:a16="http://schemas.microsoft.com/office/drawing/2014/main" id="{41870C24-D350-4AE7-A4EC-FD1C0792A5DD}"/>
              </a:ext>
            </a:extLst>
          </p:cNvPr>
          <p:cNvSpPr/>
          <p:nvPr userDrawn="1"/>
        </p:nvSpPr>
        <p:spPr bwMode="auto">
          <a:xfrm>
            <a:off x="7010400" y="381000"/>
            <a:ext cx="4648200" cy="13716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800">
                <a:solidFill>
                  <a:sysClr val="windowText" lastClr="000000"/>
                </a:solidFill>
                <a:ea typeface="Segoe UI" pitchFamily="34" charset="0"/>
                <a:cs typeface="Segoe UI" pitchFamily="34" charset="0"/>
              </a:rPr>
              <a:t>Ignite 2019</a:t>
            </a:r>
            <a:br>
              <a:rPr lang="en-US" sz="1800">
                <a:solidFill>
                  <a:sysClr val="windowText" lastClr="000000"/>
                </a:solidFill>
                <a:ea typeface="Segoe UI" pitchFamily="34" charset="0"/>
                <a:cs typeface="Segoe UI" pitchFamily="34" charset="0"/>
              </a:rPr>
            </a:br>
            <a:r>
              <a:rPr lang="en-US" sz="1800">
                <a:solidFill>
                  <a:sysClr val="windowText" lastClr="000000"/>
                </a:solidFill>
                <a:ea typeface="Segoe UI" pitchFamily="34" charset="0"/>
                <a:cs typeface="Segoe UI" pitchFamily="34" charset="0"/>
              </a:rPr>
              <a:t>Don’t use this layout. </a:t>
            </a:r>
            <a:br>
              <a:rPr lang="en-US" sz="1800">
                <a:solidFill>
                  <a:sysClr val="windowText" lastClr="000000"/>
                </a:solidFill>
                <a:ea typeface="Segoe UI" pitchFamily="34" charset="0"/>
                <a:cs typeface="Segoe UI" pitchFamily="34" charset="0"/>
              </a:rPr>
            </a:br>
            <a:r>
              <a:rPr lang="en-US" sz="1800">
                <a:solidFill>
                  <a:sysClr val="windowText" lastClr="000000"/>
                </a:solidFill>
                <a:ea typeface="Segoe UI" pitchFamily="34" charset="0"/>
                <a:cs typeface="Segoe UI" pitchFamily="34" charset="0"/>
              </a:rPr>
              <a:t>Change your slide layout to “Section Title”</a:t>
            </a:r>
          </a:p>
        </p:txBody>
      </p:sp>
    </p:spTree>
    <p:extLst>
      <p:ext uri="{BB962C8B-B14F-4D97-AF65-F5344CB8AC3E}">
        <p14:creationId xmlns:p14="http://schemas.microsoft.com/office/powerpoint/2010/main" val="1621737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9"/>
            <a:ext cx="3494088" cy="4832349"/>
          </a:xfrm>
        </p:spPr>
        <p:txBody>
          <a:bodyPr anchor="ctr" anchorCtr="0">
            <a:noAutofit/>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716525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74A90A37-401F-4C69-A84A-0F6B636286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0678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101498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68907642-0B67-48E7-8CEB-0947C6007E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37588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9AA458-7928-4499-A76F-8A540FD679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35053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2" name="Title 1">
            <a:extLst>
              <a:ext uri="{FF2B5EF4-FFF2-40B4-BE49-F238E27FC236}">
                <a16:creationId xmlns:a16="http://schemas.microsoft.com/office/drawing/2014/main" id="{F47AF35A-8723-4348-8DBF-6E97B61042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43468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771673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2805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72838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39264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32987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5362042-E2EB-430A-A81D-1BFFE99ADC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36965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 name="Title 1">
            <a:extLst>
              <a:ext uri="{FF2B5EF4-FFF2-40B4-BE49-F238E27FC236}">
                <a16:creationId xmlns:a16="http://schemas.microsoft.com/office/drawing/2014/main" id="{5385C0AF-DDDD-4958-A9DA-9E629586C9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565328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itle 3">
            <a:extLst>
              <a:ext uri="{FF2B5EF4-FFF2-40B4-BE49-F238E27FC236}">
                <a16:creationId xmlns:a16="http://schemas.microsoft.com/office/drawing/2014/main" id="{1CC987E1-87ED-478E-8524-5BA168000B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26414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078558"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074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4293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7512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75129"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37362"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07959"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50815"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078556"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2" name="Title 1">
            <a:extLst>
              <a:ext uri="{FF2B5EF4-FFF2-40B4-BE49-F238E27FC236}">
                <a16:creationId xmlns:a16="http://schemas.microsoft.com/office/drawing/2014/main" id="{E0B4091C-3583-495D-A2F9-BD9CC7E5DC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6023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98863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9063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9413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818887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84358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793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33588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58530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32632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170594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2070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886110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35760826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457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01415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spTree>
    <p:extLst>
      <p:ext uri="{BB962C8B-B14F-4D97-AF65-F5344CB8AC3E}">
        <p14:creationId xmlns:p14="http://schemas.microsoft.com/office/powerpoint/2010/main" val="392609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 Ignite 2019 Colo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1851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982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16981731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81402029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5633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53802764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spTree>
    <p:extLst>
      <p:ext uri="{BB962C8B-B14F-4D97-AF65-F5344CB8AC3E}">
        <p14:creationId xmlns:p14="http://schemas.microsoft.com/office/powerpoint/2010/main" val="400341974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007BD4-0FA1-41F6-B6CF-7F1C098D73BE}"/>
              </a:ext>
            </a:extLst>
          </p:cNvPr>
          <p:cNvSpPr/>
          <p:nvPr userDrawn="1"/>
        </p:nvSpPr>
        <p:spPr bwMode="auto">
          <a:xfrm>
            <a:off x="457198" y="762000"/>
            <a:ext cx="11277604" cy="54864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IMPORTANT</a:t>
            </a:r>
            <a:br>
              <a:rPr lang="en-US" sz="6000">
                <a:gradFill>
                  <a:gsLst>
                    <a:gs pos="0">
                      <a:srgbClr val="FFFFFF"/>
                    </a:gs>
                    <a:gs pos="100000">
                      <a:srgbClr val="FFFFFF"/>
                    </a:gs>
                  </a:gsLst>
                  <a:lin ang="5400000" scaled="0"/>
                </a:gradFill>
                <a:ea typeface="Segoe UI" pitchFamily="34" charset="0"/>
                <a:cs typeface="Segoe UI" pitchFamily="34" charset="0"/>
              </a:rPr>
            </a:br>
            <a:r>
              <a:rPr lang="en-US" sz="6000">
                <a:gradFill>
                  <a:gsLst>
                    <a:gs pos="0">
                      <a:srgbClr val="FFFFFF"/>
                    </a:gs>
                    <a:gs pos="100000">
                      <a:srgbClr val="FFFFFF"/>
                    </a:gs>
                  </a:gsLst>
                  <a:lin ang="5400000" scaled="0"/>
                </a:gradFill>
                <a:ea typeface="Segoe UI" pitchFamily="34" charset="0"/>
                <a:cs typeface="Segoe UI" pitchFamily="34" charset="0"/>
              </a:rPr>
              <a:t>THIS IS THE LAST LAYOUT IN THE MASTER</a:t>
            </a:r>
          </a:p>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If you are in the Slide Master view and there is any layout after this one, it’s a layout that was “brought in” by pasting a slide from another template. It is recommended that you change the layout of the slides using the “foreign” layout, then delete the layout in the master. </a:t>
            </a:r>
          </a:p>
        </p:txBody>
      </p:sp>
    </p:spTree>
    <p:extLst>
      <p:ext uri="{BB962C8B-B14F-4D97-AF65-F5344CB8AC3E}">
        <p14:creationId xmlns:p14="http://schemas.microsoft.com/office/powerpoint/2010/main" val="35020003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703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4171-1CE1-44B4-A9A6-C1D59CDE6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7E3B3-669E-45EB-81B4-E71697064A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6C25F-B8E5-4704-B952-D643D2413414}"/>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C9D3DC67-7537-4457-BB0C-1D6C38963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7E78D-0EA4-40AF-8145-45252B27488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327435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5530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45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0902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0451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0079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458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22749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8071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291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052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09-3F83-4294-96B9-F02572910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807F31-707C-4195-903E-DD9C3587B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7AEB7-1204-46CF-A330-29A327A10EDF}"/>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686002C5-45E7-4385-9298-C2C90F473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B3872-C7FD-4EBD-AA2F-F09B990CEEAA}"/>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057809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529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114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54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09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338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0341705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658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99006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2018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8145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2F5C-E103-441C-90D3-08FBA6930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EABFD-044C-48C4-AD8D-5969D33928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F7F008-BD84-436F-BAE2-D625FD933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4BF6D-51C8-45FB-BA56-F02B4B0DB6E0}"/>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7D988FE0-007F-4B28-A550-7443AAB27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581D1-BDA0-4B8C-8839-B03C85781871}"/>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96618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65870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033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457201"/>
            <a:ext cx="5378548" cy="738664"/>
          </a:xfrm>
        </p:spPr>
        <p:txBody>
          <a:bodyPr>
            <a:spAutoFit/>
          </a:bodyPr>
          <a:lstStyle>
            <a:lvl1pPr>
              <a:defRPr sz="400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69876" y="1295400"/>
            <a:ext cx="537845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635766089"/>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10627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030289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70389"/>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8515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287944"/>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144304"/>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41544"/>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8715-A7DD-4F3B-84EB-3D1D3FAD5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CD00B2-BB02-44BF-8FC4-7006578C1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3A74CC-4089-483F-9C0F-5F7260270B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8D591-7C99-46A6-8496-35700F418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A1694-80CD-4A28-AA36-19199ED9E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3BB754-EDC2-4A48-962F-671EECF331EC}"/>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8" name="Footer Placeholder 7">
            <a:extLst>
              <a:ext uri="{FF2B5EF4-FFF2-40B4-BE49-F238E27FC236}">
                <a16:creationId xmlns:a16="http://schemas.microsoft.com/office/drawing/2014/main" id="{A7EB6370-BE55-49C1-8C17-32C7161952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0B36F-24F7-42FA-9B55-6F049BCB65EF}"/>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1244944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632930"/>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26093"/>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121505"/>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30194"/>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553222"/>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517191362"/>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0157551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ULA">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C62A51F-B0DA-4D0E-AC47-E2A24BE95AB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2019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4360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2"/>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492462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62610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77BD-B770-4F4A-BDFA-16A80489ED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16E6F-EC61-49EA-BF1C-6BFCCA3F0F45}"/>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4" name="Footer Placeholder 3">
            <a:extLst>
              <a:ext uri="{FF2B5EF4-FFF2-40B4-BE49-F238E27FC236}">
                <a16:creationId xmlns:a16="http://schemas.microsoft.com/office/drawing/2014/main" id="{2DCD4062-58D9-472A-A918-88F9A90A35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0A757-A1B6-476B-A580-49A3E4DD9CE4}"/>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57896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37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9796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5122022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ivider Slide">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0038392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3506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4B711564-91BB-4251-A8F7-F62340C2F161}"/>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1663751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1DBACB7D-D9D7-4741-84CA-1D4723226C37}"/>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401989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789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2383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7" name="Picture 6" descr="Group of people in conference room looking at Surface hub" title="Microsoft brand photo">
            <a:extLst>
              <a:ext uri="{FF2B5EF4-FFF2-40B4-BE49-F238E27FC236}">
                <a16:creationId xmlns:a16="http://schemas.microsoft.com/office/drawing/2014/main" id="{6E76116E-0D93-48AD-8E63-12F3A4C230CF}"/>
              </a:ext>
            </a:extLst>
          </p:cNvPr>
          <p:cNvPicPr>
            <a:picLocks noChangeAspect="1"/>
          </p:cNvPicPr>
          <p:nvPr userDrawn="1"/>
        </p:nvPicPr>
        <p:blipFill rotWithShape="1">
          <a:blip r:embed="rId2"/>
          <a:srcRect t="7813" b="7813"/>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1681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317B9-D5BE-4106-BCBC-0738A7E6E0BA}"/>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3" name="Footer Placeholder 2">
            <a:extLst>
              <a:ext uri="{FF2B5EF4-FFF2-40B4-BE49-F238E27FC236}">
                <a16:creationId xmlns:a16="http://schemas.microsoft.com/office/drawing/2014/main" id="{238C3D55-27FA-4561-9FC8-F9DA91728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78218-9995-4DAB-AC43-E0A9E329C495}"/>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40765084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2445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835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871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87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67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3324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99736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686711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4743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C028-4855-4A60-B743-A43C11A3E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D16AB0-97E5-469C-AD24-7A1DDA200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D08C31-BF1E-46D8-A959-3AB6FC658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56678-442C-4B39-89CF-AA5E9F1AA2E2}"/>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D79C3F9A-D74D-43A4-AF30-785D4FC48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DD77C-DB7D-43B9-B3A0-685CFBA36E7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7324907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907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214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900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6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440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5687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424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81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508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183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7C26-E2C2-42FE-9F83-5FB0CC8BD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B41EB-2D39-4A5C-A670-902C46187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22A929-9ACA-40E4-86A0-D5F5F16DA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35367-8E3D-4234-8AEA-540FA82A5953}"/>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033E3E29-0D68-4E91-9EE8-C0DB9BB1A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95FCF-01ED-4A99-B6B4-C0B448F47C9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963117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9685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24794405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1" y="3222173"/>
            <a:ext cx="12192000" cy="3635829"/>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 y="3222173"/>
            <a:ext cx="12192000" cy="3635829"/>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482124" y="1187644"/>
            <a:ext cx="7440326" cy="1793104"/>
          </a:xfrm>
        </p:spPr>
        <p:txBody>
          <a:bodyPr anchor="b" anchorCtr="0">
            <a:noAutofit/>
          </a:bodyPr>
          <a:lstStyle>
            <a:lvl1pPr>
              <a:defRPr sz="5293" spc="-147" baseline="0">
                <a:solidFill>
                  <a:schemeClr val="tx1">
                    <a:lumMod val="65000"/>
                    <a:lumOff val="35000"/>
                  </a:schemeClr>
                </a:solidFill>
              </a:defRPr>
            </a:lvl1pPr>
          </a:lstStyle>
          <a:p>
            <a:r>
              <a:rPr lang="en-US"/>
              <a:t>Click to edit title style</a:t>
            </a:r>
          </a:p>
        </p:txBody>
      </p:sp>
      <p:sp>
        <p:nvSpPr>
          <p:cNvPr id="5" name="Text Placeholder 4"/>
          <p:cNvSpPr>
            <a:spLocks noGrp="1"/>
          </p:cNvSpPr>
          <p:nvPr>
            <p:ph type="body" sz="quarter" idx="12" hasCustomPrompt="1"/>
          </p:nvPr>
        </p:nvSpPr>
        <p:spPr>
          <a:xfrm>
            <a:off x="4482124" y="3608308"/>
            <a:ext cx="7440326" cy="669927"/>
          </a:xfrm>
        </p:spPr>
        <p:txBody>
          <a:bodyPr>
            <a:spAutoFit/>
          </a:bodyPr>
          <a:lstStyle>
            <a:lvl1pPr marL="0" indent="0">
              <a:spcBef>
                <a:spcPts val="0"/>
              </a:spcBef>
              <a:buNone/>
              <a:defRPr spc="0" baseline="0">
                <a:gradFill>
                  <a:gsLst>
                    <a:gs pos="1250">
                      <a:schemeClr val="tx2"/>
                    </a:gs>
                    <a:gs pos="100000">
                      <a:schemeClr val="tx2"/>
                    </a:gs>
                  </a:gsLst>
                  <a:lin ang="5400000" scaled="0"/>
                </a:gradFill>
                <a:latin typeface="+mj-lt"/>
              </a:defRPr>
            </a:lvl1pPr>
          </a:lstStyle>
          <a:p>
            <a:pPr lvl="0"/>
            <a:r>
              <a:rPr lang="en-US"/>
              <a:t>Speaker Title</a:t>
            </a:r>
          </a:p>
        </p:txBody>
      </p:sp>
      <p:sp>
        <p:nvSpPr>
          <p:cNvPr id="3" name="Rectangle 2"/>
          <p:cNvSpPr/>
          <p:nvPr/>
        </p:nvSpPr>
        <p:spPr bwMode="auto">
          <a:xfrm>
            <a:off x="1" y="0"/>
            <a:ext cx="12192000" cy="23090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 y="0"/>
            <a:ext cx="12192000" cy="23090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stretch>
            <a:fillRect/>
          </a:stretch>
        </p:blipFill>
        <p:spPr>
          <a:xfrm>
            <a:off x="10578076" y="6168355"/>
            <a:ext cx="1254981" cy="269130"/>
          </a:xfrm>
          <a:prstGeom prst="rect">
            <a:avLst/>
          </a:prstGeom>
        </p:spPr>
      </p:pic>
    </p:spTree>
    <p:extLst>
      <p:ext uri="{BB962C8B-B14F-4D97-AF65-F5344CB8AC3E}">
        <p14:creationId xmlns:p14="http://schemas.microsoft.com/office/powerpoint/2010/main" val="2406537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Primary with sidebar">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5199585" y="610739"/>
            <a:ext cx="6454188" cy="2029900"/>
          </a:xfrm>
        </p:spPr>
        <p:txBody>
          <a:bodyPr/>
          <a:lstStyle>
            <a:lvl1pPr marL="0" indent="0">
              <a:spcBef>
                <a:spcPts val="1371"/>
              </a:spcBef>
              <a:spcAft>
                <a:spcPts val="980"/>
              </a:spcAft>
              <a:buNone/>
              <a:defRPr sz="2745">
                <a:gradFill>
                  <a:gsLst>
                    <a:gs pos="100000">
                      <a:schemeClr val="tx2"/>
                    </a:gs>
                    <a:gs pos="0">
                      <a:schemeClr val="tx2"/>
                    </a:gs>
                  </a:gsLst>
                  <a:lin ang="5400000" scaled="0"/>
                </a:gradFill>
                <a:latin typeface="+mj-lt"/>
              </a:defRPr>
            </a:lvl1pPr>
            <a:lvl2pPr marL="0" indent="0">
              <a:lnSpc>
                <a:spcPct val="100000"/>
              </a:lnSpc>
              <a:spcBef>
                <a:spcPts val="0"/>
              </a:spcBef>
              <a:spcAft>
                <a:spcPts val="980"/>
              </a:spcAft>
              <a:buNone/>
              <a:defRPr sz="1567">
                <a:solidFill>
                  <a:schemeClr val="tx1">
                    <a:lumMod val="50000"/>
                    <a:lumOff val="50000"/>
                  </a:schemeClr>
                </a:solidFill>
              </a:defRPr>
            </a:lvl2pPr>
            <a:lvl3pPr marL="224054" indent="0">
              <a:lnSpc>
                <a:spcPct val="100000"/>
              </a:lnSpc>
              <a:spcBef>
                <a:spcPts val="0"/>
              </a:spcBef>
              <a:spcAft>
                <a:spcPts val="980"/>
              </a:spcAft>
              <a:buNone/>
              <a:tabLst/>
              <a:defRPr sz="1567">
                <a:solidFill>
                  <a:schemeClr val="tx1">
                    <a:lumMod val="50000"/>
                    <a:lumOff val="50000"/>
                  </a:schemeClr>
                </a:solidFill>
              </a:defRPr>
            </a:lvl3pPr>
            <a:lvl4pPr marL="448107" indent="0">
              <a:lnSpc>
                <a:spcPct val="100000"/>
              </a:lnSpc>
              <a:spcBef>
                <a:spcPts val="0"/>
              </a:spcBef>
              <a:spcAft>
                <a:spcPts val="980"/>
              </a:spcAft>
              <a:buNone/>
              <a:defRPr sz="1567">
                <a:solidFill>
                  <a:schemeClr val="tx1">
                    <a:lumMod val="50000"/>
                    <a:lumOff val="50000"/>
                  </a:schemeClr>
                </a:solidFill>
              </a:defRPr>
            </a:lvl4pPr>
            <a:lvl5pPr marL="672161" indent="0">
              <a:lnSpc>
                <a:spcPct val="100000"/>
              </a:lnSpc>
              <a:spcBef>
                <a:spcPts val="0"/>
              </a:spcBef>
              <a:spcAft>
                <a:spcPts val="980"/>
              </a:spcAft>
              <a:buNone/>
              <a:tabLst/>
              <a:defRPr sz="1567">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auto">
          <a:xfrm>
            <a:off x="1" y="0"/>
            <a:ext cx="4658207"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a:spLocks noGrp="1"/>
          </p:cNvSpPr>
          <p:nvPr>
            <p:ph type="body" sz="quarter" idx="16"/>
          </p:nvPr>
        </p:nvSpPr>
        <p:spPr>
          <a:xfrm>
            <a:off x="269303" y="445945"/>
            <a:ext cx="4123509" cy="2844677"/>
          </a:xfrm>
        </p:spPr>
        <p:txBody>
          <a:bodyPr/>
          <a:lstStyle>
            <a:lvl1pPr marL="0" indent="0">
              <a:spcBef>
                <a:spcPts val="1371"/>
              </a:spcBef>
              <a:spcAft>
                <a:spcPts val="980"/>
              </a:spcAft>
              <a:buNone/>
              <a:defRPr sz="4312">
                <a:solidFill>
                  <a:schemeClr val="tx1">
                    <a:lumMod val="65000"/>
                    <a:lumOff val="35000"/>
                  </a:schemeClr>
                </a:solidFill>
                <a:latin typeface="+mj-lt"/>
              </a:defRPr>
            </a:lvl1pPr>
            <a:lvl2pPr marL="0" indent="0">
              <a:lnSpc>
                <a:spcPct val="100000"/>
              </a:lnSpc>
              <a:spcBef>
                <a:spcPts val="0"/>
              </a:spcBef>
              <a:spcAft>
                <a:spcPts val="980"/>
              </a:spcAft>
              <a:buNone/>
              <a:defRPr sz="1567">
                <a:solidFill>
                  <a:schemeClr val="tx1">
                    <a:lumMod val="50000"/>
                    <a:lumOff val="50000"/>
                  </a:schemeClr>
                </a:solidFill>
              </a:defRPr>
            </a:lvl2pPr>
            <a:lvl3pPr marL="224054" indent="0">
              <a:lnSpc>
                <a:spcPct val="100000"/>
              </a:lnSpc>
              <a:spcBef>
                <a:spcPts val="0"/>
              </a:spcBef>
              <a:spcAft>
                <a:spcPts val="980"/>
              </a:spcAft>
              <a:buNone/>
              <a:tabLst/>
              <a:defRPr sz="1567">
                <a:solidFill>
                  <a:schemeClr val="tx1">
                    <a:lumMod val="50000"/>
                    <a:lumOff val="50000"/>
                  </a:schemeClr>
                </a:solidFill>
              </a:defRPr>
            </a:lvl3pPr>
            <a:lvl4pPr marL="448107" indent="0">
              <a:lnSpc>
                <a:spcPct val="100000"/>
              </a:lnSpc>
              <a:spcBef>
                <a:spcPts val="0"/>
              </a:spcBef>
              <a:spcAft>
                <a:spcPts val="980"/>
              </a:spcAft>
              <a:buNone/>
              <a:defRPr sz="1567">
                <a:solidFill>
                  <a:schemeClr val="tx1">
                    <a:lumMod val="50000"/>
                    <a:lumOff val="50000"/>
                  </a:schemeClr>
                </a:solidFill>
              </a:defRPr>
            </a:lvl4pPr>
            <a:lvl5pPr marL="672161" indent="0">
              <a:lnSpc>
                <a:spcPct val="100000"/>
              </a:lnSpc>
              <a:spcBef>
                <a:spcPts val="0"/>
              </a:spcBef>
              <a:spcAft>
                <a:spcPts val="980"/>
              </a:spcAft>
              <a:buNone/>
              <a:tabLst/>
              <a:defRPr sz="1567">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6428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1 column">
    <p:spTree>
      <p:nvGrpSpPr>
        <p:cNvPr id="1" name=""/>
        <p:cNvGrpSpPr/>
        <p:nvPr/>
      </p:nvGrpSpPr>
      <p:grpSpPr>
        <a:xfrm>
          <a:off x="0" y="0"/>
          <a:ext cx="0" cy="0"/>
          <a:chOff x="0" y="0"/>
          <a:chExt cx="0" cy="0"/>
        </a:xfrm>
      </p:grpSpPr>
      <p:sp>
        <p:nvSpPr>
          <p:cNvPr id="13" name="Text Placeholder 3"/>
          <p:cNvSpPr>
            <a:spLocks noGrp="1"/>
          </p:cNvSpPr>
          <p:nvPr>
            <p:ph type="body" sz="quarter" idx="16" hasCustomPrompt="1"/>
          </p:nvPr>
        </p:nvSpPr>
        <p:spPr>
          <a:xfrm>
            <a:off x="269302" y="445943"/>
            <a:ext cx="11474112" cy="778565"/>
          </a:xfrm>
        </p:spPr>
        <p:txBody>
          <a:bodyPr/>
          <a:lstStyle>
            <a:lvl1pPr marL="0" indent="0">
              <a:spcBef>
                <a:spcPts val="1371"/>
              </a:spcBef>
              <a:spcAft>
                <a:spcPts val="980"/>
              </a:spcAft>
              <a:buNone/>
              <a:defRPr sz="4312">
                <a:solidFill>
                  <a:schemeClr val="tx1">
                    <a:lumMod val="65000"/>
                    <a:lumOff val="35000"/>
                  </a:schemeClr>
                </a:solidFill>
                <a:latin typeface="+mj-lt"/>
              </a:defRPr>
            </a:lvl1pPr>
            <a:lvl2pPr marL="0" indent="0">
              <a:lnSpc>
                <a:spcPct val="100000"/>
              </a:lnSpc>
              <a:spcBef>
                <a:spcPts val="0"/>
              </a:spcBef>
              <a:spcAft>
                <a:spcPts val="980"/>
              </a:spcAft>
              <a:buNone/>
              <a:defRPr sz="1567">
                <a:solidFill>
                  <a:schemeClr val="tx1">
                    <a:lumMod val="50000"/>
                    <a:lumOff val="50000"/>
                  </a:schemeClr>
                </a:solidFill>
              </a:defRPr>
            </a:lvl2pPr>
            <a:lvl3pPr marL="224054" indent="0">
              <a:lnSpc>
                <a:spcPct val="100000"/>
              </a:lnSpc>
              <a:spcBef>
                <a:spcPts val="0"/>
              </a:spcBef>
              <a:spcAft>
                <a:spcPts val="980"/>
              </a:spcAft>
              <a:buNone/>
              <a:tabLst/>
              <a:defRPr sz="1567">
                <a:solidFill>
                  <a:schemeClr val="tx1">
                    <a:lumMod val="50000"/>
                    <a:lumOff val="50000"/>
                  </a:schemeClr>
                </a:solidFill>
              </a:defRPr>
            </a:lvl3pPr>
            <a:lvl4pPr marL="448107" indent="0">
              <a:lnSpc>
                <a:spcPct val="100000"/>
              </a:lnSpc>
              <a:spcBef>
                <a:spcPts val="0"/>
              </a:spcBef>
              <a:spcAft>
                <a:spcPts val="980"/>
              </a:spcAft>
              <a:buNone/>
              <a:defRPr sz="1567">
                <a:solidFill>
                  <a:schemeClr val="tx1">
                    <a:lumMod val="50000"/>
                    <a:lumOff val="50000"/>
                  </a:schemeClr>
                </a:solidFill>
              </a:defRPr>
            </a:lvl4pPr>
            <a:lvl5pPr marL="672161" indent="0">
              <a:lnSpc>
                <a:spcPct val="100000"/>
              </a:lnSpc>
              <a:spcBef>
                <a:spcPts val="0"/>
              </a:spcBef>
              <a:spcAft>
                <a:spcPts val="980"/>
              </a:spcAft>
              <a:buNone/>
              <a:tabLst/>
              <a:defRPr sz="1567">
                <a:solidFill>
                  <a:schemeClr val="tx1">
                    <a:lumMod val="50000"/>
                    <a:lumOff val="50000"/>
                  </a:schemeClr>
                </a:solidFill>
              </a:defRPr>
            </a:lvl5pPr>
          </a:lstStyle>
          <a:p>
            <a:pPr lvl="0"/>
            <a:r>
              <a:rPr lang="en-US"/>
              <a:t>Click to edit Master text styles</a:t>
            </a:r>
          </a:p>
        </p:txBody>
      </p:sp>
      <p:sp>
        <p:nvSpPr>
          <p:cNvPr id="6" name="Text Placeholder 3"/>
          <p:cNvSpPr>
            <a:spLocks noGrp="1"/>
          </p:cNvSpPr>
          <p:nvPr>
            <p:ph type="body" sz="quarter" idx="14"/>
          </p:nvPr>
        </p:nvSpPr>
        <p:spPr>
          <a:xfrm>
            <a:off x="269303" y="1366953"/>
            <a:ext cx="7888452" cy="1734166"/>
          </a:xfrm>
        </p:spPr>
        <p:txBody>
          <a:bodyPr/>
          <a:lstStyle>
            <a:lvl1pPr marL="0" indent="0">
              <a:spcBef>
                <a:spcPts val="1371"/>
              </a:spcBef>
              <a:spcAft>
                <a:spcPts val="980"/>
              </a:spcAft>
              <a:buNone/>
              <a:defRPr sz="2353">
                <a:gradFill>
                  <a:gsLst>
                    <a:gs pos="100000">
                      <a:schemeClr val="tx2"/>
                    </a:gs>
                    <a:gs pos="0">
                      <a:schemeClr val="tx2"/>
                    </a:gs>
                  </a:gsLst>
                  <a:lin ang="5400000" scaled="0"/>
                </a:gradFill>
                <a:latin typeface="+mj-lt"/>
              </a:defRPr>
            </a:lvl1pPr>
            <a:lvl2pPr marL="0" indent="0">
              <a:lnSpc>
                <a:spcPct val="100000"/>
              </a:lnSpc>
              <a:spcBef>
                <a:spcPts val="0"/>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36954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13" name="Text Placeholder 3"/>
          <p:cNvSpPr>
            <a:spLocks noGrp="1"/>
          </p:cNvSpPr>
          <p:nvPr>
            <p:ph type="body" sz="quarter" idx="16" hasCustomPrompt="1"/>
          </p:nvPr>
        </p:nvSpPr>
        <p:spPr>
          <a:xfrm>
            <a:off x="269302" y="445943"/>
            <a:ext cx="11474112" cy="778565"/>
          </a:xfrm>
        </p:spPr>
        <p:txBody>
          <a:bodyPr/>
          <a:lstStyle>
            <a:lvl1pPr marL="0" indent="0">
              <a:spcBef>
                <a:spcPts val="1371"/>
              </a:spcBef>
              <a:spcAft>
                <a:spcPts val="980"/>
              </a:spcAft>
              <a:buNone/>
              <a:defRPr sz="4312">
                <a:solidFill>
                  <a:schemeClr val="tx1">
                    <a:lumMod val="65000"/>
                    <a:lumOff val="35000"/>
                  </a:schemeClr>
                </a:solidFill>
                <a:latin typeface="+mj-lt"/>
              </a:defRPr>
            </a:lvl1pPr>
            <a:lvl2pPr marL="0" indent="0">
              <a:lnSpc>
                <a:spcPct val="100000"/>
              </a:lnSpc>
              <a:spcBef>
                <a:spcPts val="0"/>
              </a:spcBef>
              <a:spcAft>
                <a:spcPts val="980"/>
              </a:spcAft>
              <a:buNone/>
              <a:defRPr sz="1567">
                <a:solidFill>
                  <a:schemeClr val="tx1">
                    <a:lumMod val="50000"/>
                    <a:lumOff val="50000"/>
                  </a:schemeClr>
                </a:solidFill>
              </a:defRPr>
            </a:lvl2pPr>
            <a:lvl3pPr marL="224054" indent="0">
              <a:lnSpc>
                <a:spcPct val="100000"/>
              </a:lnSpc>
              <a:spcBef>
                <a:spcPts val="0"/>
              </a:spcBef>
              <a:spcAft>
                <a:spcPts val="980"/>
              </a:spcAft>
              <a:buNone/>
              <a:tabLst/>
              <a:defRPr sz="1567">
                <a:solidFill>
                  <a:schemeClr val="tx1">
                    <a:lumMod val="50000"/>
                    <a:lumOff val="50000"/>
                  </a:schemeClr>
                </a:solidFill>
              </a:defRPr>
            </a:lvl3pPr>
            <a:lvl4pPr marL="448107" indent="0">
              <a:lnSpc>
                <a:spcPct val="100000"/>
              </a:lnSpc>
              <a:spcBef>
                <a:spcPts val="0"/>
              </a:spcBef>
              <a:spcAft>
                <a:spcPts val="980"/>
              </a:spcAft>
              <a:buNone/>
              <a:defRPr sz="1567">
                <a:solidFill>
                  <a:schemeClr val="tx1">
                    <a:lumMod val="50000"/>
                    <a:lumOff val="50000"/>
                  </a:schemeClr>
                </a:solidFill>
              </a:defRPr>
            </a:lvl4pPr>
            <a:lvl5pPr marL="672161" indent="0">
              <a:lnSpc>
                <a:spcPct val="100000"/>
              </a:lnSpc>
              <a:spcBef>
                <a:spcPts val="0"/>
              </a:spcBef>
              <a:spcAft>
                <a:spcPts val="980"/>
              </a:spcAft>
              <a:buNone/>
              <a:tabLst/>
              <a:defRPr sz="1567">
                <a:solidFill>
                  <a:schemeClr val="tx1">
                    <a:lumMod val="50000"/>
                    <a:lumOff val="50000"/>
                  </a:schemeClr>
                </a:solidFill>
              </a:defRPr>
            </a:lvl5pPr>
          </a:lstStyle>
          <a:p>
            <a:pPr lvl="0"/>
            <a:r>
              <a:rPr lang="en-US"/>
              <a:t>Click to edit Master text styles</a:t>
            </a:r>
          </a:p>
        </p:txBody>
      </p:sp>
      <p:sp>
        <p:nvSpPr>
          <p:cNvPr id="7" name="Text Placeholder 3"/>
          <p:cNvSpPr>
            <a:spLocks noGrp="1"/>
          </p:cNvSpPr>
          <p:nvPr>
            <p:ph type="body" sz="quarter" idx="14"/>
          </p:nvPr>
        </p:nvSpPr>
        <p:spPr>
          <a:xfrm>
            <a:off x="269304" y="1366953"/>
            <a:ext cx="5557773" cy="1734166"/>
          </a:xfrm>
        </p:spPr>
        <p:txBody>
          <a:bodyPr/>
          <a:lstStyle>
            <a:lvl1pPr marL="0" indent="0">
              <a:spcBef>
                <a:spcPts val="1371"/>
              </a:spcBef>
              <a:spcAft>
                <a:spcPts val="980"/>
              </a:spcAft>
              <a:buNone/>
              <a:defRPr sz="2353">
                <a:gradFill>
                  <a:gsLst>
                    <a:gs pos="100000">
                      <a:schemeClr val="tx2"/>
                    </a:gs>
                    <a:gs pos="0">
                      <a:schemeClr val="tx2"/>
                    </a:gs>
                  </a:gsLst>
                  <a:lin ang="5400000" scaled="0"/>
                </a:gradFill>
                <a:latin typeface="+mj-lt"/>
              </a:defRPr>
            </a:lvl1pPr>
            <a:lvl2pPr marL="0" indent="0">
              <a:lnSpc>
                <a:spcPct val="100000"/>
              </a:lnSpc>
              <a:spcBef>
                <a:spcPts val="0"/>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5"/>
          </p:nvPr>
        </p:nvSpPr>
        <p:spPr>
          <a:xfrm>
            <a:off x="6185641" y="1366953"/>
            <a:ext cx="5557773" cy="1734166"/>
          </a:xfrm>
        </p:spPr>
        <p:txBody>
          <a:bodyPr/>
          <a:lstStyle>
            <a:lvl1pPr marL="0" indent="0">
              <a:spcBef>
                <a:spcPts val="1371"/>
              </a:spcBef>
              <a:spcAft>
                <a:spcPts val="980"/>
              </a:spcAft>
              <a:buNone/>
              <a:defRPr sz="2353">
                <a:gradFill>
                  <a:gsLst>
                    <a:gs pos="100000">
                      <a:schemeClr val="tx2"/>
                    </a:gs>
                    <a:gs pos="0">
                      <a:schemeClr val="tx2"/>
                    </a:gs>
                  </a:gsLst>
                  <a:lin ang="5400000" scaled="0"/>
                </a:gradFill>
                <a:latin typeface="+mj-lt"/>
              </a:defRPr>
            </a:lvl1pPr>
            <a:lvl2pPr marL="0" indent="0">
              <a:lnSpc>
                <a:spcPct val="100000"/>
              </a:lnSpc>
              <a:spcBef>
                <a:spcPts val="0"/>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95752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Content 2 column with graphic">
    <p:spTree>
      <p:nvGrpSpPr>
        <p:cNvPr id="1" name=""/>
        <p:cNvGrpSpPr/>
        <p:nvPr/>
      </p:nvGrpSpPr>
      <p:grpSpPr>
        <a:xfrm>
          <a:off x="0" y="0"/>
          <a:ext cx="0" cy="0"/>
          <a:chOff x="0" y="0"/>
          <a:chExt cx="0" cy="0"/>
        </a:xfrm>
      </p:grpSpPr>
      <p:sp>
        <p:nvSpPr>
          <p:cNvPr id="13" name="Text Placeholder 3"/>
          <p:cNvSpPr>
            <a:spLocks noGrp="1"/>
          </p:cNvSpPr>
          <p:nvPr>
            <p:ph type="body" sz="quarter" idx="16" hasCustomPrompt="1"/>
          </p:nvPr>
        </p:nvSpPr>
        <p:spPr>
          <a:xfrm>
            <a:off x="269302" y="445943"/>
            <a:ext cx="11474112" cy="778565"/>
          </a:xfrm>
        </p:spPr>
        <p:txBody>
          <a:bodyPr/>
          <a:lstStyle>
            <a:lvl1pPr marL="0" indent="0">
              <a:spcBef>
                <a:spcPts val="1371"/>
              </a:spcBef>
              <a:spcAft>
                <a:spcPts val="980"/>
              </a:spcAft>
              <a:buNone/>
              <a:defRPr sz="4312">
                <a:solidFill>
                  <a:schemeClr val="tx1">
                    <a:lumMod val="65000"/>
                    <a:lumOff val="35000"/>
                  </a:schemeClr>
                </a:solidFill>
                <a:latin typeface="+mj-lt"/>
              </a:defRPr>
            </a:lvl1pPr>
            <a:lvl2pPr marL="0" indent="0">
              <a:lnSpc>
                <a:spcPct val="100000"/>
              </a:lnSpc>
              <a:spcBef>
                <a:spcPts val="0"/>
              </a:spcBef>
              <a:spcAft>
                <a:spcPts val="980"/>
              </a:spcAft>
              <a:buNone/>
              <a:defRPr sz="1567">
                <a:solidFill>
                  <a:schemeClr val="tx1">
                    <a:lumMod val="50000"/>
                    <a:lumOff val="50000"/>
                  </a:schemeClr>
                </a:solidFill>
              </a:defRPr>
            </a:lvl2pPr>
            <a:lvl3pPr marL="224054" indent="0">
              <a:lnSpc>
                <a:spcPct val="100000"/>
              </a:lnSpc>
              <a:spcBef>
                <a:spcPts val="0"/>
              </a:spcBef>
              <a:spcAft>
                <a:spcPts val="980"/>
              </a:spcAft>
              <a:buNone/>
              <a:tabLst/>
              <a:defRPr sz="1567">
                <a:solidFill>
                  <a:schemeClr val="tx1">
                    <a:lumMod val="50000"/>
                    <a:lumOff val="50000"/>
                  </a:schemeClr>
                </a:solidFill>
              </a:defRPr>
            </a:lvl3pPr>
            <a:lvl4pPr marL="448107" indent="0">
              <a:lnSpc>
                <a:spcPct val="100000"/>
              </a:lnSpc>
              <a:spcBef>
                <a:spcPts val="0"/>
              </a:spcBef>
              <a:spcAft>
                <a:spcPts val="980"/>
              </a:spcAft>
              <a:buNone/>
              <a:defRPr sz="1567">
                <a:solidFill>
                  <a:schemeClr val="tx1">
                    <a:lumMod val="50000"/>
                    <a:lumOff val="50000"/>
                  </a:schemeClr>
                </a:solidFill>
              </a:defRPr>
            </a:lvl4pPr>
            <a:lvl5pPr marL="672161" indent="0">
              <a:lnSpc>
                <a:spcPct val="100000"/>
              </a:lnSpc>
              <a:spcBef>
                <a:spcPts val="0"/>
              </a:spcBef>
              <a:spcAft>
                <a:spcPts val="980"/>
              </a:spcAft>
              <a:buNone/>
              <a:tabLst/>
              <a:defRPr sz="1567">
                <a:solidFill>
                  <a:schemeClr val="tx1">
                    <a:lumMod val="50000"/>
                    <a:lumOff val="50000"/>
                  </a:schemeClr>
                </a:solidFill>
              </a:defRPr>
            </a:lvl5pPr>
          </a:lstStyle>
          <a:p>
            <a:pPr lvl="0"/>
            <a:r>
              <a:rPr lang="en-US"/>
              <a:t>Click to edit Master text styles</a:t>
            </a:r>
          </a:p>
        </p:txBody>
      </p:sp>
      <p:sp>
        <p:nvSpPr>
          <p:cNvPr id="7" name="Text Placeholder 3"/>
          <p:cNvSpPr>
            <a:spLocks noGrp="1"/>
          </p:cNvSpPr>
          <p:nvPr>
            <p:ph type="body" sz="quarter" idx="14"/>
          </p:nvPr>
        </p:nvSpPr>
        <p:spPr>
          <a:xfrm>
            <a:off x="269304" y="1366953"/>
            <a:ext cx="5557773" cy="1734166"/>
          </a:xfrm>
        </p:spPr>
        <p:txBody>
          <a:bodyPr/>
          <a:lstStyle>
            <a:lvl1pPr marL="0" indent="0">
              <a:spcBef>
                <a:spcPts val="1371"/>
              </a:spcBef>
              <a:spcAft>
                <a:spcPts val="980"/>
              </a:spcAft>
              <a:buNone/>
              <a:defRPr sz="2353">
                <a:gradFill>
                  <a:gsLst>
                    <a:gs pos="100000">
                      <a:schemeClr val="tx2"/>
                    </a:gs>
                    <a:gs pos="0">
                      <a:schemeClr val="tx2"/>
                    </a:gs>
                  </a:gsLst>
                  <a:lin ang="5400000" scaled="0"/>
                </a:gradFill>
                <a:latin typeface="+mj-lt"/>
              </a:defRPr>
            </a:lvl1pPr>
            <a:lvl2pPr marL="0" indent="0">
              <a:lnSpc>
                <a:spcPct val="100000"/>
              </a:lnSpc>
              <a:spcBef>
                <a:spcPts val="0"/>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hart Placeholder 2"/>
          <p:cNvSpPr>
            <a:spLocks noGrp="1"/>
          </p:cNvSpPr>
          <p:nvPr>
            <p:ph type="chart" sz="quarter" idx="17"/>
          </p:nvPr>
        </p:nvSpPr>
        <p:spPr>
          <a:xfrm>
            <a:off x="6186266" y="1385370"/>
            <a:ext cx="5557522" cy="483402"/>
          </a:xfrm>
        </p:spPr>
        <p:txBody>
          <a:bodyPr/>
          <a:lstStyle>
            <a:lvl1pPr marL="0" indent="0">
              <a:buNone/>
              <a:defRPr sz="2157"/>
            </a:lvl1pPr>
          </a:lstStyle>
          <a:p>
            <a:r>
              <a:rPr lang="en-US"/>
              <a:t>Click icon to add chart</a:t>
            </a:r>
          </a:p>
        </p:txBody>
      </p:sp>
    </p:spTree>
    <p:extLst>
      <p:ext uri="{BB962C8B-B14F-4D97-AF65-F5344CB8AC3E}">
        <p14:creationId xmlns:p14="http://schemas.microsoft.com/office/powerpoint/2010/main" val="162906817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tructional Title &amp; Content 1 column">
    <p:spTree>
      <p:nvGrpSpPr>
        <p:cNvPr id="1" name=""/>
        <p:cNvGrpSpPr/>
        <p:nvPr/>
      </p:nvGrpSpPr>
      <p:grpSpPr>
        <a:xfrm>
          <a:off x="0" y="0"/>
          <a:ext cx="0" cy="0"/>
          <a:chOff x="0" y="0"/>
          <a:chExt cx="0" cy="0"/>
        </a:xfrm>
      </p:grpSpPr>
      <p:sp>
        <p:nvSpPr>
          <p:cNvPr id="13" name="Rectangle 12"/>
          <p:cNvSpPr/>
          <p:nvPr userDrawn="1"/>
        </p:nvSpPr>
        <p:spPr bwMode="auto">
          <a:xfrm>
            <a:off x="1" y="1"/>
            <a:ext cx="12192000" cy="16359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4"/>
          </p:nvPr>
        </p:nvSpPr>
        <p:spPr>
          <a:xfrm>
            <a:off x="448584" y="1904878"/>
            <a:ext cx="7709170" cy="1769972"/>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p:cNvSpPr>
            <a:spLocks noGrp="1"/>
          </p:cNvSpPr>
          <p:nvPr>
            <p:ph type="title"/>
          </p:nvPr>
        </p:nvSpPr>
        <p:spPr>
          <a:xfrm>
            <a:off x="448584" y="649720"/>
            <a:ext cx="7709170" cy="778565"/>
          </a:xfrm>
        </p:spPr>
        <p:txBody>
          <a:bodyPr/>
          <a:lstStyle>
            <a:lvl1pPr>
              <a:defRPr sz="4312">
                <a:solidFill>
                  <a:schemeClr val="tx1">
                    <a:lumMod val="65000"/>
                    <a:lumOff val="35000"/>
                  </a:schemeClr>
                </a:solidFill>
              </a:defRPr>
            </a:lvl1p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10578076" y="6168355"/>
            <a:ext cx="1254981" cy="269130"/>
          </a:xfrm>
          <a:prstGeom prst="rect">
            <a:avLst/>
          </a:prstGeom>
        </p:spPr>
      </p:pic>
    </p:spTree>
    <p:extLst>
      <p:ext uri="{BB962C8B-B14F-4D97-AF65-F5344CB8AC3E}">
        <p14:creationId xmlns:p14="http://schemas.microsoft.com/office/powerpoint/2010/main" val="85389775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al Title &amp; Content 2 column 2 subtitle">
    <p:spTree>
      <p:nvGrpSpPr>
        <p:cNvPr id="1" name=""/>
        <p:cNvGrpSpPr/>
        <p:nvPr/>
      </p:nvGrpSpPr>
      <p:grpSpPr>
        <a:xfrm>
          <a:off x="0" y="0"/>
          <a:ext cx="0" cy="0"/>
          <a:chOff x="0" y="0"/>
          <a:chExt cx="0" cy="0"/>
        </a:xfrm>
      </p:grpSpPr>
      <p:sp>
        <p:nvSpPr>
          <p:cNvPr id="13" name="Rectangle 12"/>
          <p:cNvSpPr/>
          <p:nvPr userDrawn="1"/>
        </p:nvSpPr>
        <p:spPr bwMode="auto">
          <a:xfrm>
            <a:off x="1" y="1"/>
            <a:ext cx="12192000" cy="16359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4"/>
          </p:nvPr>
        </p:nvSpPr>
        <p:spPr>
          <a:xfrm>
            <a:off x="448585" y="1904878"/>
            <a:ext cx="5378491" cy="1769972"/>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4"/>
          <p:cNvSpPr>
            <a:spLocks noGrp="1"/>
          </p:cNvSpPr>
          <p:nvPr>
            <p:ph type="title"/>
          </p:nvPr>
        </p:nvSpPr>
        <p:spPr>
          <a:xfrm>
            <a:off x="448585" y="649720"/>
            <a:ext cx="10129491" cy="778565"/>
          </a:xfrm>
        </p:spPr>
        <p:txBody>
          <a:bodyPr/>
          <a:lstStyle>
            <a:lvl1pPr>
              <a:defRPr sz="4312">
                <a:solidFill>
                  <a:schemeClr val="tx1">
                    <a:lumMod val="65000"/>
                    <a:lumOff val="35000"/>
                  </a:schemeClr>
                </a:solidFill>
              </a:defRPr>
            </a:lvl1p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10578076" y="6168355"/>
            <a:ext cx="1254981" cy="269130"/>
          </a:xfrm>
          <a:prstGeom prst="rect">
            <a:avLst/>
          </a:prstGeom>
        </p:spPr>
      </p:pic>
      <p:sp>
        <p:nvSpPr>
          <p:cNvPr id="8" name="Text Placeholder 3"/>
          <p:cNvSpPr>
            <a:spLocks noGrp="1"/>
          </p:cNvSpPr>
          <p:nvPr>
            <p:ph type="body" sz="quarter" idx="15"/>
          </p:nvPr>
        </p:nvSpPr>
        <p:spPr>
          <a:xfrm>
            <a:off x="6099264" y="1904878"/>
            <a:ext cx="5378491" cy="1769972"/>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67303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tructional Title &amp; Content 2 column 1 subtitle">
    <p:spTree>
      <p:nvGrpSpPr>
        <p:cNvPr id="1" name=""/>
        <p:cNvGrpSpPr/>
        <p:nvPr/>
      </p:nvGrpSpPr>
      <p:grpSpPr>
        <a:xfrm>
          <a:off x="0" y="0"/>
          <a:ext cx="0" cy="0"/>
          <a:chOff x="0" y="0"/>
          <a:chExt cx="0" cy="0"/>
        </a:xfrm>
      </p:grpSpPr>
      <p:sp>
        <p:nvSpPr>
          <p:cNvPr id="13" name="Rectangle 12"/>
          <p:cNvSpPr/>
          <p:nvPr userDrawn="1"/>
        </p:nvSpPr>
        <p:spPr bwMode="auto">
          <a:xfrm>
            <a:off x="1" y="1"/>
            <a:ext cx="12192000" cy="16359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44814" rIns="44814" bIns="44814" numCol="1" spcCol="0" rtlCol="0" fromWordArt="0" anchor="ctr" anchorCtr="0" forceAA="0" compatLnSpc="1">
            <a:prstTxWarp prst="textNoShape">
              <a:avLst/>
            </a:prstTxWarp>
            <a:noAutofit/>
          </a:bodyPr>
          <a:lstStyle/>
          <a:p>
            <a:pPr algn="ctr" defTabSz="895919"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4" hasCustomPrompt="1"/>
          </p:nvPr>
        </p:nvSpPr>
        <p:spPr>
          <a:xfrm>
            <a:off x="448586" y="1904879"/>
            <a:ext cx="11029169" cy="506972"/>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0"/>
            <a:r>
              <a:rPr lang="en-US"/>
              <a:t>Click to edit Master text styles</a:t>
            </a:r>
          </a:p>
        </p:txBody>
      </p:sp>
      <p:sp>
        <p:nvSpPr>
          <p:cNvPr id="15" name="Title 14"/>
          <p:cNvSpPr>
            <a:spLocks noGrp="1"/>
          </p:cNvSpPr>
          <p:nvPr>
            <p:ph type="title"/>
          </p:nvPr>
        </p:nvSpPr>
        <p:spPr>
          <a:xfrm>
            <a:off x="448585" y="649720"/>
            <a:ext cx="10129491" cy="778565"/>
          </a:xfrm>
        </p:spPr>
        <p:txBody>
          <a:bodyPr/>
          <a:lstStyle>
            <a:lvl1pPr>
              <a:defRPr sz="4312">
                <a:solidFill>
                  <a:schemeClr val="tx1">
                    <a:lumMod val="65000"/>
                    <a:lumOff val="35000"/>
                  </a:schemeClr>
                </a:solidFill>
              </a:defRPr>
            </a:lvl1pPr>
          </a:lstStyle>
          <a:p>
            <a:r>
              <a:rPr lang="en-US"/>
              <a:t>Click to edit Master title style</a:t>
            </a:r>
          </a:p>
        </p:txBody>
      </p:sp>
      <p:pic>
        <p:nvPicPr>
          <p:cNvPr id="6" name="Picture 5"/>
          <p:cNvPicPr>
            <a:picLocks noChangeAspect="1"/>
          </p:cNvPicPr>
          <p:nvPr userDrawn="1"/>
        </p:nvPicPr>
        <p:blipFill>
          <a:blip r:embed="rId2"/>
          <a:stretch>
            <a:fillRect/>
          </a:stretch>
        </p:blipFill>
        <p:spPr>
          <a:xfrm>
            <a:off x="10578076" y="6168355"/>
            <a:ext cx="1254981" cy="269130"/>
          </a:xfrm>
          <a:prstGeom prst="rect">
            <a:avLst/>
          </a:prstGeom>
        </p:spPr>
      </p:pic>
      <p:sp>
        <p:nvSpPr>
          <p:cNvPr id="8" name="Text Placeholder 3"/>
          <p:cNvSpPr>
            <a:spLocks noGrp="1"/>
          </p:cNvSpPr>
          <p:nvPr>
            <p:ph type="body" sz="quarter" idx="15" hasCustomPrompt="1"/>
          </p:nvPr>
        </p:nvSpPr>
        <p:spPr>
          <a:xfrm>
            <a:off x="6099264" y="2380936"/>
            <a:ext cx="5378491" cy="1290225"/>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6" hasCustomPrompt="1"/>
          </p:nvPr>
        </p:nvSpPr>
        <p:spPr>
          <a:xfrm>
            <a:off x="448585" y="2380936"/>
            <a:ext cx="5387068" cy="1290225"/>
          </a:xfrm>
        </p:spPr>
        <p:txBody>
          <a:bodyPr/>
          <a:lstStyle>
            <a:lvl1pPr marL="0" indent="0">
              <a:buNone/>
              <a:defRPr sz="2353">
                <a:gradFill>
                  <a:gsLst>
                    <a:gs pos="100000">
                      <a:schemeClr val="tx2"/>
                    </a:gs>
                    <a:gs pos="0">
                      <a:schemeClr val="tx2"/>
                    </a:gs>
                  </a:gsLst>
                  <a:lin ang="5400000" scaled="0"/>
                </a:gradFill>
                <a:latin typeface="+mj-lt"/>
              </a:defRPr>
            </a:lvl1pPr>
            <a:lvl2pPr marL="0" indent="0">
              <a:lnSpc>
                <a:spcPct val="100000"/>
              </a:lnSpc>
              <a:spcBef>
                <a:spcPts val="1175"/>
              </a:spcBef>
              <a:buNone/>
              <a:defRPr sz="1567">
                <a:solidFill>
                  <a:schemeClr val="tx1">
                    <a:lumMod val="50000"/>
                    <a:lumOff val="50000"/>
                  </a:schemeClr>
                </a:solidFill>
              </a:defRPr>
            </a:lvl2pPr>
            <a:lvl3pPr marL="224054" indent="0">
              <a:lnSpc>
                <a:spcPct val="100000"/>
              </a:lnSpc>
              <a:spcBef>
                <a:spcPts val="588"/>
              </a:spcBef>
              <a:buNone/>
              <a:tabLst/>
              <a:defRPr sz="1371">
                <a:solidFill>
                  <a:schemeClr val="tx1">
                    <a:lumMod val="50000"/>
                    <a:lumOff val="50000"/>
                  </a:schemeClr>
                </a:solidFill>
              </a:defRPr>
            </a:lvl3pPr>
            <a:lvl4pPr marL="448107" indent="0">
              <a:lnSpc>
                <a:spcPct val="100000"/>
              </a:lnSpc>
              <a:spcBef>
                <a:spcPts val="588"/>
              </a:spcBef>
              <a:buNone/>
              <a:defRPr sz="1371">
                <a:solidFill>
                  <a:schemeClr val="tx1">
                    <a:lumMod val="50000"/>
                    <a:lumOff val="50000"/>
                  </a:schemeClr>
                </a:solidFill>
              </a:defRPr>
            </a:lvl4pPr>
            <a:lvl5pPr marL="672161" indent="0">
              <a:lnSpc>
                <a:spcPct val="100000"/>
              </a:lnSpc>
              <a:spcBef>
                <a:spcPts val="588"/>
              </a:spcBef>
              <a:buNone/>
              <a:tabLst/>
              <a:defRPr sz="1371">
                <a:solidFill>
                  <a:schemeClr val="tx1">
                    <a:lumMod val="50000"/>
                    <a:lumOff val="50000"/>
                  </a:schemeClr>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7168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image" Target="../media/image3.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heme" Target="../theme/theme3.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image" Target="../media/image9.emf"/><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theme" Target="../theme/theme5.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image" Target="../media/image3.png"/><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image" Target="../media/image16.emf"/><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theme" Target="../theme/theme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8" Type="http://schemas.openxmlformats.org/officeDocument/2006/relationships/slideLayout" Target="../slideLayouts/slideLayout116.xml"/><Relationship Id="rId3"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theme" Target="../theme/theme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20" Type="http://schemas.openxmlformats.org/officeDocument/2006/relationships/slideLayout" Target="../slideLayouts/slideLayout165.xml"/><Relationship Id="rId41"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5644C-6364-45DB-9DC4-209EE00DF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D39958-2AA4-4DB2-8821-C75BE7436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B4E80-470A-42E1-8EE7-257F40FCD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4FEE5A16-AECD-48D1-8706-8630A10A4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BAEEA-47DB-4F78-8605-685AF692F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4323F-7874-4EE2-9678-C7779204F56B}" type="slidenum">
              <a:rPr lang="en-US" smtClean="0"/>
              <a:t>‹#›</a:t>
            </a:fld>
            <a:endParaRPr lang="en-US"/>
          </a:p>
        </p:txBody>
      </p:sp>
    </p:spTree>
    <p:extLst>
      <p:ext uri="{BB962C8B-B14F-4D97-AF65-F5344CB8AC3E}">
        <p14:creationId xmlns:p14="http://schemas.microsoft.com/office/powerpoint/2010/main" val="3195275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85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6533921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72" r:id="rId27"/>
    <p:sldLayoutId id="214748377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9028021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858" r:id="rId2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3281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302" y="291103"/>
            <a:ext cx="11653460" cy="778565"/>
          </a:xfrm>
          <a:prstGeom prst="rect">
            <a:avLst/>
          </a:prstGeom>
        </p:spPr>
        <p:txBody>
          <a:bodyPr vert="horz" wrap="square" lIns="146304" tIns="91440" rIns="146304" bIns="91440" rtlCol="0" anchor="t">
            <a:spAutoFit/>
          </a:bodyPr>
          <a:lstStyle/>
          <a:p>
            <a:r>
              <a:rPr lang="en-US"/>
              <a:t>Click to edit Master title style</a:t>
            </a:r>
          </a:p>
        </p:txBody>
      </p:sp>
      <p:sp>
        <p:nvSpPr>
          <p:cNvPr id="4" name="Text Placeholder 3"/>
          <p:cNvSpPr>
            <a:spLocks noGrp="1"/>
          </p:cNvSpPr>
          <p:nvPr>
            <p:ph type="body" idx="1"/>
          </p:nvPr>
        </p:nvSpPr>
        <p:spPr>
          <a:xfrm>
            <a:off x="269302" y="1187644"/>
            <a:ext cx="11653460" cy="2169469"/>
          </a:xfrm>
          <a:prstGeom prst="rect">
            <a:avLst/>
          </a:prstGeom>
        </p:spPr>
        <p:txBody>
          <a:bodyPr vert="horz"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432050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transition>
    <p:fade/>
  </p:transition>
  <p:txStyles>
    <p:titleStyle>
      <a:lvl1pPr algn="l" defTabSz="914012" rtl="0" eaLnBrk="1" latinLnBrk="0" hangingPunct="1">
        <a:lnSpc>
          <a:spcPct val="90000"/>
        </a:lnSpc>
        <a:spcBef>
          <a:spcPct val="0"/>
        </a:spcBef>
        <a:buNone/>
        <a:defRPr lang="en-US" sz="4312" b="0" kern="1200" cap="none" spc="-100" baseline="0" dirty="0" smtClean="0">
          <a:ln w="3175">
            <a:noFill/>
          </a:ln>
          <a:solidFill>
            <a:schemeClr val="tx1">
              <a:lumMod val="65000"/>
              <a:lumOff val="35000"/>
            </a:schemeClr>
          </a:solidFill>
          <a:effectLst/>
          <a:latin typeface="+mj-lt"/>
          <a:ea typeface="+mn-ea"/>
          <a:cs typeface="Arial" charset="0"/>
        </a:defRPr>
      </a:lvl1pPr>
    </p:titleStyle>
    <p:bodyStyle>
      <a:lvl1pPr marL="339192" marR="0" indent="-339192" algn="l" defTabSz="914012" rtl="0" eaLnBrk="1" fontAlgn="auto" latinLnBrk="0" hangingPunct="1">
        <a:lnSpc>
          <a:spcPct val="90000"/>
        </a:lnSpc>
        <a:spcBef>
          <a:spcPct val="20000"/>
        </a:spcBef>
        <a:spcAft>
          <a:spcPts val="0"/>
        </a:spcAft>
        <a:buClrTx/>
        <a:buSzPct val="80000"/>
        <a:buFont typeface="Arial" pitchFamily="34" charset="0"/>
        <a:buChar char="•"/>
        <a:tabLst/>
        <a:defRPr sz="3528" kern="1200" spc="-70" baseline="0">
          <a:gradFill>
            <a:gsLst>
              <a:gs pos="1250">
                <a:schemeClr val="bg2"/>
              </a:gs>
              <a:gs pos="100000">
                <a:schemeClr val="bg2"/>
              </a:gs>
            </a:gsLst>
            <a:lin ang="5400000" scaled="0"/>
          </a:gradFill>
          <a:latin typeface="+mj-lt"/>
          <a:ea typeface="+mn-ea"/>
          <a:cs typeface="+mn-cs"/>
        </a:defRPr>
      </a:lvl1pPr>
      <a:lvl2pPr marL="560134" marR="0" indent="-224054" algn="l" defTabSz="914012"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187" marR="0" indent="-224054" algn="l" defTabSz="914012" rtl="0" eaLnBrk="1" fontAlgn="auto" latinLnBrk="0" hangingPunct="1">
        <a:lnSpc>
          <a:spcPct val="90000"/>
        </a:lnSpc>
        <a:spcBef>
          <a:spcPct val="20000"/>
        </a:spcBef>
        <a:spcAft>
          <a:spcPts val="0"/>
        </a:spcAft>
        <a:buClrTx/>
        <a:buSzPct val="90000"/>
        <a:buFont typeface="Wingdings" pitchFamily="2" charset="2"/>
        <a:buChar char=""/>
        <a:tabLst/>
        <a:defRPr sz="2353" kern="1200" spc="0" baseline="0">
          <a:gradFill>
            <a:gsLst>
              <a:gs pos="1250">
                <a:schemeClr val="bg2"/>
              </a:gs>
              <a:gs pos="100000">
                <a:schemeClr val="bg2"/>
              </a:gs>
            </a:gsLst>
            <a:lin ang="5400000" scaled="0"/>
          </a:gradFill>
          <a:latin typeface="+mn-lt"/>
          <a:ea typeface="+mn-ea"/>
          <a:cs typeface="+mn-cs"/>
        </a:defRPr>
      </a:lvl3pPr>
      <a:lvl4pPr marL="1008241" marR="0" indent="-224054" algn="l" defTabSz="914012" rtl="0" eaLnBrk="1" fontAlgn="auto" latinLnBrk="0" hangingPunct="1">
        <a:lnSpc>
          <a:spcPct val="90000"/>
        </a:lnSpc>
        <a:spcBef>
          <a:spcPct val="20000"/>
        </a:spcBef>
        <a:spcAft>
          <a:spcPts val="0"/>
        </a:spcAft>
        <a:buClrTx/>
        <a:buSzPct val="90000"/>
        <a:buFont typeface="Wingdings" pitchFamily="2" charset="2"/>
        <a:buChar char=""/>
        <a:tabLst/>
        <a:defRPr sz="1961" kern="1200" spc="0" baseline="0">
          <a:gradFill>
            <a:gsLst>
              <a:gs pos="1250">
                <a:schemeClr val="bg2"/>
              </a:gs>
              <a:gs pos="100000">
                <a:schemeClr val="bg2"/>
              </a:gs>
            </a:gsLst>
            <a:lin ang="5400000" scaled="0"/>
          </a:gradFill>
          <a:latin typeface="+mn-lt"/>
          <a:ea typeface="+mn-ea"/>
          <a:cs typeface="+mn-cs"/>
        </a:defRPr>
      </a:lvl4pPr>
      <a:lvl5pPr marL="1232294" marR="0" indent="-224054" algn="l" defTabSz="914012" rtl="0" eaLnBrk="1" fontAlgn="auto" latinLnBrk="0" hangingPunct="1">
        <a:lnSpc>
          <a:spcPct val="90000"/>
        </a:lnSpc>
        <a:spcBef>
          <a:spcPct val="20000"/>
        </a:spcBef>
        <a:spcAft>
          <a:spcPts val="0"/>
        </a:spcAft>
        <a:buClrTx/>
        <a:buSzPct val="90000"/>
        <a:buFont typeface="Wingdings" pitchFamily="2" charset="2"/>
        <a:buChar char=""/>
        <a:tabLst/>
        <a:defRPr sz="1961" kern="1200" spc="0" baseline="0">
          <a:gradFill>
            <a:gsLst>
              <a:gs pos="1250">
                <a:schemeClr val="bg2"/>
              </a:gs>
              <a:gs pos="100000">
                <a:schemeClr val="bg2"/>
              </a:gs>
            </a:gsLst>
            <a:lin ang="5400000" scaled="0"/>
          </a:gradFill>
          <a:latin typeface="+mn-lt"/>
          <a:ea typeface="+mn-ea"/>
          <a:cs typeface="+mn-cs"/>
        </a:defRPr>
      </a:lvl5pPr>
      <a:lvl6pPr marL="2513534"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39"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5"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51" indent="-228503" algn="l" defTabSz="9140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2" rtl="0" eaLnBrk="1" latinLnBrk="0" hangingPunct="1">
        <a:defRPr sz="1800" kern="1200">
          <a:solidFill>
            <a:schemeClr val="tx1"/>
          </a:solidFill>
          <a:latin typeface="+mn-lt"/>
          <a:ea typeface="+mn-ea"/>
          <a:cs typeface="+mn-cs"/>
        </a:defRPr>
      </a:lvl1pPr>
      <a:lvl2pPr marL="457006" algn="l" defTabSz="914012" rtl="0" eaLnBrk="1" latinLnBrk="0" hangingPunct="1">
        <a:defRPr sz="1800" kern="1200">
          <a:solidFill>
            <a:schemeClr val="tx1"/>
          </a:solidFill>
          <a:latin typeface="+mn-lt"/>
          <a:ea typeface="+mn-ea"/>
          <a:cs typeface="+mn-cs"/>
        </a:defRPr>
      </a:lvl2pPr>
      <a:lvl3pPr marL="914012" algn="l" defTabSz="914012" rtl="0" eaLnBrk="1" latinLnBrk="0" hangingPunct="1">
        <a:defRPr sz="1800" kern="1200">
          <a:solidFill>
            <a:schemeClr val="tx1"/>
          </a:solidFill>
          <a:latin typeface="+mn-lt"/>
          <a:ea typeface="+mn-ea"/>
          <a:cs typeface="+mn-cs"/>
        </a:defRPr>
      </a:lvl3pPr>
      <a:lvl4pPr marL="1371019" algn="l" defTabSz="914012" rtl="0" eaLnBrk="1" latinLnBrk="0" hangingPunct="1">
        <a:defRPr sz="1800" kern="1200">
          <a:solidFill>
            <a:schemeClr val="tx1"/>
          </a:solidFill>
          <a:latin typeface="+mn-lt"/>
          <a:ea typeface="+mn-ea"/>
          <a:cs typeface="+mn-cs"/>
        </a:defRPr>
      </a:lvl4pPr>
      <a:lvl5pPr marL="1828025" algn="l" defTabSz="914012" rtl="0" eaLnBrk="1" latinLnBrk="0" hangingPunct="1">
        <a:defRPr sz="1800" kern="1200">
          <a:solidFill>
            <a:schemeClr val="tx1"/>
          </a:solidFill>
          <a:latin typeface="+mn-lt"/>
          <a:ea typeface="+mn-ea"/>
          <a:cs typeface="+mn-cs"/>
        </a:defRPr>
      </a:lvl5pPr>
      <a:lvl6pPr marL="2285031" algn="l" defTabSz="914012" rtl="0" eaLnBrk="1" latinLnBrk="0" hangingPunct="1">
        <a:defRPr sz="1800" kern="1200">
          <a:solidFill>
            <a:schemeClr val="tx1"/>
          </a:solidFill>
          <a:latin typeface="+mn-lt"/>
          <a:ea typeface="+mn-ea"/>
          <a:cs typeface="+mn-cs"/>
        </a:defRPr>
      </a:lvl6pPr>
      <a:lvl7pPr marL="2742036" algn="l" defTabSz="914012" rtl="0" eaLnBrk="1" latinLnBrk="0" hangingPunct="1">
        <a:defRPr sz="1800" kern="1200">
          <a:solidFill>
            <a:schemeClr val="tx1"/>
          </a:solidFill>
          <a:latin typeface="+mn-lt"/>
          <a:ea typeface="+mn-ea"/>
          <a:cs typeface="+mn-cs"/>
        </a:defRPr>
      </a:lvl7pPr>
      <a:lvl8pPr marL="3199042" algn="l" defTabSz="914012" rtl="0" eaLnBrk="1" latinLnBrk="0" hangingPunct="1">
        <a:defRPr sz="1800" kern="1200">
          <a:solidFill>
            <a:schemeClr val="tx1"/>
          </a:solidFill>
          <a:latin typeface="+mn-lt"/>
          <a:ea typeface="+mn-ea"/>
          <a:cs typeface="+mn-cs"/>
        </a:defRPr>
      </a:lvl8pPr>
      <a:lvl9pPr marL="3656048" algn="l" defTabSz="9140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9028302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55778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57201" y="1142999"/>
            <a:ext cx="11277602" cy="14280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685800" lvl="4" indent="-685800"/>
            <a:r>
              <a:rPr lang="en-US"/>
              <a:t>Fifth level</a:t>
            </a:r>
          </a:p>
        </p:txBody>
      </p:sp>
    </p:spTree>
    <p:extLst>
      <p:ext uri="{BB962C8B-B14F-4D97-AF65-F5344CB8AC3E}">
        <p14:creationId xmlns:p14="http://schemas.microsoft.com/office/powerpoint/2010/main" val="424016402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tx1"/>
          </a:soli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partner-center/"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13.xml"/><Relationship Id="rId16" Type="http://schemas.openxmlformats.org/officeDocument/2006/relationships/image" Target="../media/image51.svg"/><Relationship Id="rId1" Type="http://schemas.openxmlformats.org/officeDocument/2006/relationships/slideLayout" Target="../slideLayouts/slideLayout20.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sharepointmigration/sharepoint-online-and-onedrive-migration-speed"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sharepointmigration/mm-faqs"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hyperlink" Target="https://admin.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sharepointmigration/mm-setup-clients"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18.xml"/><Relationship Id="rId4" Type="http://schemas.openxmlformats.org/officeDocument/2006/relationships/image" Target="../media/image58.sv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hyperlink" Target="https://aka.ms/SPMT" TargetMode="External"/><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2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sharepointmigration/spmt-prerequisites"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sharepointmigration/spmt-prerequisite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spmt-ga-page"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hyperlink" Target="https://aka.ms/spmt-beta-page" TargetMode="Externa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hyperlink" Target="https://docs.microsoft.com/en-us/sharepointmigration/new-and-improved-features-in-the-sharepoint-migration-too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sharepointmigration/create-a-user-mapping-file-for-data-content-migration" TargetMode="External"/><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5.xml"/><Relationship Id="rId1" Type="http://schemas.openxmlformats.org/officeDocument/2006/relationships/slideLayout" Target="../slideLayouts/slideLayout5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4.png"/><Relationship Id="rId7" Type="http://schemas.openxmlformats.org/officeDocument/2006/relationships/oleObject" Target="../embeddings/oleObject1.bin"/><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hyperlink" Target="https://admin.powerplatform.microsoft.com/" TargetMode="External"/><Relationship Id="rId2" Type="http://schemas.openxmlformats.org/officeDocument/2006/relationships/notesSlide" Target="../notesSlides/notesSlide54.xml"/><Relationship Id="rId1" Type="http://schemas.openxmlformats.org/officeDocument/2006/relationships/slideLayout" Target="../slideLayouts/slideLayout48.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48.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48.xml"/><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48.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sharepointmigration/spmt-install-issues" TargetMode="External"/><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hyperlink" Target="https://contoso.sharepoint.com/teams/SiteTitle" TargetMode="External"/><Relationship Id="rId2" Type="http://schemas.openxmlformats.org/officeDocument/2006/relationships/notesSlide" Target="../notesSlides/notesSlide62.xml"/><Relationship Id="rId1" Type="http://schemas.openxmlformats.org/officeDocument/2006/relationships/slideLayout" Target="../slideLayouts/slideLayout20.xml"/><Relationship Id="rId5" Type="http://schemas.openxmlformats.org/officeDocument/2006/relationships/hyperlink" Target="https://docs.microsoft.com/en-us/sharepointmigration/troubleshooting-common-spmt-issues" TargetMode="External"/><Relationship Id="rId4" Type="http://schemas.openxmlformats.org/officeDocument/2006/relationships/hyperlink" Target="https://support.office.com/en-us/article/Invalid-file-names-and-file-types-in-OneDrive-OneDrive-for-Business-and-SharePoint-64883a5d-228e-48f5-b3d2-eb39e07630fa"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normAutofit/>
          </a:bodyPr>
          <a:lstStyle/>
          <a:p>
            <a:r>
              <a:rPr lang="en-US" sz="4000">
                <a:solidFill>
                  <a:schemeClr val="bg1"/>
                </a:solidFill>
                <a:cs typeface="+mn-ea"/>
              </a:rPr>
              <a:t>Module 4: Migrate</a:t>
            </a:r>
            <a:br>
              <a:rPr lang="en-US" sz="4000">
                <a:solidFill>
                  <a:schemeClr val="bg1"/>
                </a:solidFill>
                <a:latin typeface="+mn-ea"/>
                <a:cs typeface="+mn-ea"/>
              </a:rPr>
            </a:br>
            <a:r>
              <a:rPr lang="en-US" sz="3200"/>
              <a:t>Activate SharePoint Online Migration</a:t>
            </a:r>
            <a:br>
              <a:rPr lang="en-US" sz="3200">
                <a:solidFill>
                  <a:schemeClr val="bg1"/>
                </a:solidFill>
              </a:rPr>
            </a:br>
            <a:endParaRPr lang="en-US" sz="3137"/>
          </a:p>
        </p:txBody>
      </p:sp>
      <p:sp>
        <p:nvSpPr>
          <p:cNvPr id="4" name="Text Placeholder 2">
            <a:extLst>
              <a:ext uri="{FF2B5EF4-FFF2-40B4-BE49-F238E27FC236}">
                <a16:creationId xmlns:a16="http://schemas.microsoft.com/office/drawing/2014/main" id="{91619AAB-5650-4AAE-A673-6FD33547BDB2}"/>
              </a:ext>
            </a:extLst>
          </p:cNvPr>
          <p:cNvSpPr>
            <a:spLocks noGrp="1"/>
          </p:cNvSpPr>
          <p:nvPr>
            <p:ph type="body" sz="quarter" idx="14"/>
          </p:nvPr>
        </p:nvSpPr>
        <p:spPr>
          <a:xfrm>
            <a:off x="269303" y="3876934"/>
            <a:ext cx="6276530" cy="1793104"/>
          </a:xfrm>
        </p:spPr>
        <p:txBody>
          <a:bodyPr/>
          <a:lstStyle/>
          <a:p>
            <a:r>
              <a:rPr lang="en-US" dirty="0"/>
              <a:t>ETHAN IRONS</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Offerings</a:t>
            </a:r>
            <a:endParaRPr lang="en-US" sz="3529">
              <a:solidFill>
                <a:schemeClr val="accent3"/>
              </a:solidFill>
            </a:endParaRPr>
          </a:p>
        </p:txBody>
      </p:sp>
      <p:graphicFrame>
        <p:nvGraphicFramePr>
          <p:cNvPr id="5" name="Diagram 4">
            <a:extLst>
              <a:ext uri="{FF2B5EF4-FFF2-40B4-BE49-F238E27FC236}">
                <a16:creationId xmlns:a16="http://schemas.microsoft.com/office/drawing/2014/main" id="{F5E45429-DC99-4E60-A0D2-D247DDF6292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12424827"/>
              </p:ext>
            </p:extLst>
          </p:nvPr>
        </p:nvGraphicFramePr>
        <p:xfrm>
          <a:off x="1142203" y="1129124"/>
          <a:ext cx="9907593" cy="5212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1F74E90-51FE-4851-B3AF-D669A4E77CF2}"/>
              </a:ext>
            </a:extLst>
          </p:cNvPr>
          <p:cNvSpPr txBox="1"/>
          <p:nvPr/>
        </p:nvSpPr>
        <p:spPr>
          <a:xfrm>
            <a:off x="7171617" y="6383823"/>
            <a:ext cx="7931097" cy="369332"/>
          </a:xfrm>
          <a:prstGeom prst="rect">
            <a:avLst/>
          </a:prstGeom>
          <a:noFill/>
        </p:spPr>
        <p:txBody>
          <a:bodyPr wrap="square">
            <a:spAutoFit/>
          </a:bodyPr>
          <a:lstStyle/>
          <a:p>
            <a:pPr lvl="0"/>
            <a:r>
              <a:rPr lang="en-US" sz="1800" kern="1200">
                <a:solidFill>
                  <a:schemeClr val="tx1">
                    <a:lumMod val="50000"/>
                  </a:schemeClr>
                </a:solidFill>
                <a:latin typeface="+mj-lt"/>
                <a:hlinkClick r:id="rId8"/>
              </a:rPr>
              <a:t>https://docs.microsoft.com/en-us/partner-center/</a:t>
            </a:r>
            <a:r>
              <a:rPr lang="en-US" sz="1800" kern="1200">
                <a:latin typeface="+mj-lt"/>
              </a:rPr>
              <a:t> </a:t>
            </a:r>
            <a:endParaRPr lang="en-US"/>
          </a:p>
        </p:txBody>
      </p:sp>
    </p:spTree>
    <p:extLst>
      <p:ext uri="{BB962C8B-B14F-4D97-AF65-F5344CB8AC3E}">
        <p14:creationId xmlns:p14="http://schemas.microsoft.com/office/powerpoint/2010/main" val="34084508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0" y="289511"/>
            <a:ext cx="11785236" cy="899665"/>
          </a:xfrm>
        </p:spPr>
        <p:txBody>
          <a:bodyPr/>
          <a:lstStyle/>
          <a:p>
            <a:r>
              <a:rPr lang="en-US" sz="4310">
                <a:solidFill>
                  <a:schemeClr val="accent3"/>
                </a:solidFill>
                <a:cs typeface="Segoe UI"/>
              </a:rPr>
              <a:t>Azure Data Box</a:t>
            </a:r>
            <a:endParaRPr lang="en-US" sz="431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3804118"/>
          </a:xfrm>
        </p:spPr>
        <p:txBody>
          <a:bodyPr vert="horz" wrap="square" lIns="146304" tIns="91440" rIns="146304" bIns="91440" rtlCol="0" anchor="t">
            <a:spAutoFit/>
          </a:bodyPr>
          <a:lstStyle/>
          <a:p>
            <a:pPr marL="335915" indent="-335915"/>
            <a:r>
              <a:rPr lang="en-US" sz="2800">
                <a:solidFill>
                  <a:srgbClr val="000000"/>
                </a:solidFill>
              </a:rPr>
              <a:t>For large file share migrations (TB’s, PB’s)</a:t>
            </a:r>
          </a:p>
          <a:p>
            <a:pPr marL="572135" lvl="1" indent="-236220"/>
            <a:r>
              <a:rPr lang="en-US" sz="2800">
                <a:solidFill>
                  <a:srgbClr val="000000"/>
                </a:solidFill>
                <a:latin typeface="+mj-lt"/>
                <a:cs typeface="Segoe UI Light"/>
              </a:rPr>
              <a:t>Used in combination with </a:t>
            </a:r>
            <a:r>
              <a:rPr lang="en-US" sz="2800">
                <a:solidFill>
                  <a:schemeClr val="accent3"/>
                </a:solidFill>
                <a:latin typeface="+mj-lt"/>
                <a:cs typeface="Segoe UI Light"/>
              </a:rPr>
              <a:t>SPMT</a:t>
            </a:r>
            <a:endParaRPr lang="en-US" sz="2800">
              <a:solidFill>
                <a:srgbClr val="000000"/>
              </a:solidFill>
              <a:latin typeface="+mj-lt"/>
              <a:cs typeface="Segoe UI Light"/>
            </a:endParaRPr>
          </a:p>
          <a:p>
            <a:pPr marL="572135" lvl="1" indent="-236220"/>
            <a:r>
              <a:rPr lang="en-US" sz="2800">
                <a:solidFill>
                  <a:srgbClr val="000000"/>
                </a:solidFill>
                <a:latin typeface="+mj-lt"/>
                <a:cs typeface="Segoe UI Light"/>
              </a:rPr>
              <a:t>Not a free service.</a:t>
            </a:r>
          </a:p>
          <a:p>
            <a:pPr marL="572135" lvl="1" indent="-236220"/>
            <a:r>
              <a:rPr lang="en-US" sz="2800">
                <a:solidFill>
                  <a:srgbClr val="000000"/>
                </a:solidFill>
                <a:latin typeface="+mj-lt"/>
                <a:cs typeface="Segoe UI Light"/>
              </a:rPr>
              <a:t>Available for Enterprise Agreement (EA), Cloud solution provider (CSP), or Pay-as-you-go subscription offers.</a:t>
            </a:r>
          </a:p>
          <a:p>
            <a:pPr marL="335915" lvl="1" indent="0">
              <a:buNone/>
            </a:pPr>
            <a:endParaRPr lang="en-US" sz="2800">
              <a:solidFill>
                <a:srgbClr val="000000"/>
              </a:solidFill>
              <a:latin typeface="+mj-lt"/>
              <a:cs typeface="Segoe UI Light"/>
            </a:endParaRPr>
          </a:p>
          <a:p>
            <a:pPr marL="335915" indent="-335915"/>
            <a:endParaRPr lang="en-US" sz="2800">
              <a:solidFill>
                <a:srgbClr val="000000"/>
              </a:solidFill>
            </a:endParaRPr>
          </a:p>
          <a:p>
            <a:pPr marL="0" indent="0">
              <a:buNone/>
            </a:pPr>
            <a:r>
              <a:rPr lang="en-US" sz="2800">
                <a:solidFill>
                  <a:srgbClr val="000000"/>
                </a:solidFill>
              </a:rPr>
              <a:t>Data box sizes: </a:t>
            </a:r>
            <a:r>
              <a:rPr lang="en-US" sz="2800">
                <a:solidFill>
                  <a:srgbClr val="000000"/>
                </a:solidFill>
                <a:latin typeface="+mj-lt"/>
                <a:cs typeface="Segoe UI Light"/>
              </a:rPr>
              <a:t>Disk (40TB), Box (100TB), Box Heavy (1PB</a:t>
            </a:r>
            <a:r>
              <a:rPr lang="en-US" sz="2800">
                <a:solidFill>
                  <a:srgbClr val="000000"/>
                </a:solidFill>
                <a:cs typeface="Segoe UI Light"/>
              </a:rPr>
              <a:t>)</a:t>
            </a:r>
            <a:endParaRPr lang="en-US" sz="2800">
              <a:solidFill>
                <a:srgbClr val="000000"/>
              </a:solidFill>
              <a:latin typeface="+mj-lt"/>
              <a:cs typeface="Segoe UI Light"/>
            </a:endParaRPr>
          </a:p>
        </p:txBody>
      </p:sp>
      <p:sp>
        <p:nvSpPr>
          <p:cNvPr id="5" name="TextBox 4">
            <a:extLst>
              <a:ext uri="{FF2B5EF4-FFF2-40B4-BE49-F238E27FC236}">
                <a16:creationId xmlns:a16="http://schemas.microsoft.com/office/drawing/2014/main" id="{441BF1D8-E83F-4BBC-9174-E5B6B1F2A067}"/>
              </a:ext>
            </a:extLst>
          </p:cNvPr>
          <p:cNvSpPr txBox="1"/>
          <p:nvPr/>
        </p:nvSpPr>
        <p:spPr>
          <a:xfrm>
            <a:off x="707545" y="3692087"/>
            <a:ext cx="10432473" cy="523220"/>
          </a:xfrm>
          <a:prstGeom prst="rect">
            <a:avLst/>
          </a:prstGeom>
          <a:solidFill>
            <a:schemeClr val="accent3"/>
          </a:solidFill>
        </p:spPr>
        <p:txBody>
          <a:bodyPr wrap="square">
            <a:spAutoFit/>
          </a:bodyPr>
          <a:lstStyle/>
          <a:p>
            <a:pPr marL="335915" lvl="1" indent="0">
              <a:buNone/>
            </a:pPr>
            <a:r>
              <a:rPr lang="en-US" sz="2800">
                <a:solidFill>
                  <a:schemeClr val="bg1"/>
                </a:solidFill>
                <a:latin typeface="+mj-lt"/>
                <a:cs typeface="Segoe UI Light"/>
              </a:rPr>
              <a:t>Not suitable for incremental migrations.</a:t>
            </a:r>
            <a:endParaRPr lang="en-US" sz="2800">
              <a:solidFill>
                <a:schemeClr val="bg1"/>
              </a:solidFill>
            </a:endParaRPr>
          </a:p>
        </p:txBody>
      </p:sp>
    </p:spTree>
    <p:extLst>
      <p:ext uri="{BB962C8B-B14F-4D97-AF65-F5344CB8AC3E}">
        <p14:creationId xmlns:p14="http://schemas.microsoft.com/office/powerpoint/2010/main" val="21044294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Migration API</a:t>
            </a:r>
          </a:p>
        </p:txBody>
      </p:sp>
    </p:spTree>
    <p:extLst>
      <p:ext uri="{BB962C8B-B14F-4D97-AF65-F5344CB8AC3E}">
        <p14:creationId xmlns:p14="http://schemas.microsoft.com/office/powerpoint/2010/main" val="29800775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B2B0-D6EB-47C4-83AA-98ABF1CB9A2A}"/>
              </a:ext>
            </a:extLst>
          </p:cNvPr>
          <p:cNvSpPr>
            <a:spLocks noGrp="1"/>
          </p:cNvSpPr>
          <p:nvPr>
            <p:ph type="title"/>
          </p:nvPr>
        </p:nvSpPr>
        <p:spPr>
          <a:xfrm>
            <a:off x="464173" y="407581"/>
            <a:ext cx="11018520" cy="663708"/>
          </a:xfrm>
        </p:spPr>
        <p:txBody>
          <a:bodyPr/>
          <a:lstStyle/>
          <a:p>
            <a:r>
              <a:rPr lang="en-US" sz="4313">
                <a:solidFill>
                  <a:schemeClr val="accent3"/>
                </a:solidFill>
              </a:rPr>
              <a:t>Migration API Overview</a:t>
            </a:r>
          </a:p>
        </p:txBody>
      </p:sp>
      <p:sp>
        <p:nvSpPr>
          <p:cNvPr id="3" name="Text Placeholder 2">
            <a:extLst>
              <a:ext uri="{FF2B5EF4-FFF2-40B4-BE49-F238E27FC236}">
                <a16:creationId xmlns:a16="http://schemas.microsoft.com/office/drawing/2014/main" id="{89335BAB-8C69-40A5-9ACB-CAA4C3031F8E}"/>
              </a:ext>
            </a:extLst>
          </p:cNvPr>
          <p:cNvSpPr>
            <a:spLocks noGrp="1"/>
          </p:cNvSpPr>
          <p:nvPr>
            <p:ph type="body" sz="quarter" idx="10"/>
          </p:nvPr>
        </p:nvSpPr>
        <p:spPr>
          <a:xfrm>
            <a:off x="588263" y="1262622"/>
            <a:ext cx="10770341" cy="3865674"/>
          </a:xfrm>
        </p:spPr>
        <p:txBody>
          <a:bodyPr/>
          <a:lstStyle/>
          <a:p>
            <a:pPr marL="342900" indent="-342900">
              <a:buFont typeface="Arial" panose="020B0604020202020204" pitchFamily="34" charset="0"/>
              <a:buChar char="•"/>
            </a:pPr>
            <a:r>
              <a:rPr lang="en-US">
                <a:solidFill>
                  <a:schemeClr val="tx1">
                    <a:lumMod val="50000"/>
                  </a:schemeClr>
                </a:solidFill>
                <a:latin typeface="+mj-lt"/>
              </a:rPr>
              <a:t>Several APIs </a:t>
            </a:r>
            <a:r>
              <a:rPr lang="en-US" i="1">
                <a:solidFill>
                  <a:schemeClr val="tx1">
                    <a:lumMod val="50000"/>
                  </a:schemeClr>
                </a:solidFill>
                <a:latin typeface="+mj-lt"/>
              </a:rPr>
              <a:t>could be </a:t>
            </a:r>
            <a:r>
              <a:rPr lang="en-US">
                <a:solidFill>
                  <a:schemeClr val="tx1">
                    <a:lumMod val="50000"/>
                  </a:schemeClr>
                </a:solidFill>
                <a:latin typeface="+mj-lt"/>
              </a:rPr>
              <a:t>used to ingest content:</a:t>
            </a:r>
          </a:p>
          <a:p>
            <a:pPr marL="598488" lvl="1" indent="-342900">
              <a:buFont typeface="Arial" panose="020B0604020202020204" pitchFamily="34" charset="0"/>
              <a:buChar char="•"/>
            </a:pPr>
            <a:r>
              <a:rPr lang="en-US" sz="2400">
                <a:solidFill>
                  <a:schemeClr val="tx1">
                    <a:lumMod val="50000"/>
                  </a:schemeClr>
                </a:solidFill>
                <a:latin typeface="+mj-lt"/>
              </a:rPr>
              <a:t>Client-Side Object Model (CSOM), Java Script Object Model (JSOM), REST Endpoints, Microsoft Graph API and Migration Service API</a:t>
            </a:r>
          </a:p>
          <a:p>
            <a:pPr marL="342900" indent="-342900">
              <a:buFont typeface="Arial" panose="020B0604020202020204" pitchFamily="34" charset="0"/>
              <a:buChar char="•"/>
            </a:pPr>
            <a:r>
              <a:rPr lang="en-US">
                <a:solidFill>
                  <a:schemeClr val="tx1">
                    <a:lumMod val="50000"/>
                  </a:schemeClr>
                </a:solidFill>
                <a:latin typeface="+mj-lt"/>
              </a:rPr>
              <a:t>The Migration Service API is </a:t>
            </a:r>
            <a:r>
              <a:rPr lang="en-US" i="1">
                <a:solidFill>
                  <a:schemeClr val="tx1">
                    <a:lumMod val="50000"/>
                  </a:schemeClr>
                </a:solidFill>
                <a:latin typeface="+mj-lt"/>
              </a:rPr>
              <a:t>the only </a:t>
            </a:r>
            <a:r>
              <a:rPr lang="en-US">
                <a:solidFill>
                  <a:schemeClr val="tx1">
                    <a:lumMod val="50000"/>
                  </a:schemeClr>
                </a:solidFill>
                <a:latin typeface="+mj-lt"/>
              </a:rPr>
              <a:t>API that scales well for migration.</a:t>
            </a:r>
          </a:p>
          <a:p>
            <a:pPr marL="342900" indent="-342900">
              <a:buFont typeface="Arial" panose="020B0604020202020204" pitchFamily="34" charset="0"/>
              <a:buChar char="•"/>
            </a:pPr>
            <a:r>
              <a:rPr lang="en-US">
                <a:solidFill>
                  <a:schemeClr val="tx1">
                    <a:lumMod val="50000"/>
                  </a:schemeClr>
                </a:solidFill>
                <a:latin typeface="+mj-lt"/>
              </a:rPr>
              <a:t>Do not attempt large scale migrations using other options!</a:t>
            </a:r>
          </a:p>
          <a:p>
            <a:pPr marL="342900" indent="-342900">
              <a:buFont typeface="Arial" panose="020B0604020202020204" pitchFamily="34" charset="0"/>
              <a:buChar char="•"/>
            </a:pPr>
            <a:r>
              <a:rPr lang="en-US">
                <a:solidFill>
                  <a:schemeClr val="tx1">
                    <a:lumMod val="50000"/>
                  </a:schemeClr>
                </a:solidFill>
                <a:latin typeface="+mj-lt"/>
              </a:rPr>
              <a:t>Migration tools use the Migration Service API.</a:t>
            </a:r>
          </a:p>
          <a:p>
            <a:pPr marL="342900" indent="-342900">
              <a:buFont typeface="Arial" panose="020B0604020202020204" pitchFamily="34" charset="0"/>
              <a:buChar char="•"/>
            </a:pPr>
            <a:r>
              <a:rPr lang="en-US">
                <a:solidFill>
                  <a:schemeClr val="tx1">
                    <a:lumMod val="50000"/>
                  </a:schemeClr>
                </a:solidFill>
                <a:latin typeface="+mj-lt"/>
              </a:rPr>
              <a:t>Migration API runs as a background activity.</a:t>
            </a:r>
          </a:p>
        </p:txBody>
      </p:sp>
    </p:spTree>
    <p:extLst>
      <p:ext uri="{BB962C8B-B14F-4D97-AF65-F5344CB8AC3E}">
        <p14:creationId xmlns:p14="http://schemas.microsoft.com/office/powerpoint/2010/main" val="9903009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586740" y="271964"/>
            <a:ext cx="11018520" cy="663708"/>
          </a:xfrm>
        </p:spPr>
        <p:txBody>
          <a:bodyPr/>
          <a:lstStyle/>
          <a:p>
            <a:r>
              <a:rPr lang="en-US" sz="4313">
                <a:solidFill>
                  <a:schemeClr val="accent3"/>
                </a:solidFill>
              </a:rPr>
              <a:t>Migration API Flow</a:t>
            </a:r>
            <a:endParaRPr lang="en-US" sz="4313" b="0">
              <a:solidFill>
                <a:schemeClr val="accent1"/>
              </a:solidFill>
              <a:latin typeface="Segoe UI Light" panose="020B0502040204020203" pitchFamily="34" charset="0"/>
              <a:cs typeface="Segoe UI Light" panose="020B0502040204020203" pitchFamily="34" charset="0"/>
            </a:endParaRPr>
          </a:p>
        </p:txBody>
      </p:sp>
      <p:sp>
        <p:nvSpPr>
          <p:cNvPr id="18" name="Rectangle 17" descr="Image of SharePoint Server icon, File Server Share icon &amp; Personal Files icon">
            <a:extLst>
              <a:ext uri="{FF2B5EF4-FFF2-40B4-BE49-F238E27FC236}">
                <a16:creationId xmlns:a16="http://schemas.microsoft.com/office/drawing/2014/main" id="{59EED26A-7A89-41CB-B80C-9226480FD662}"/>
              </a:ext>
            </a:extLst>
          </p:cNvPr>
          <p:cNvSpPr/>
          <p:nvPr/>
        </p:nvSpPr>
        <p:spPr bwMode="auto">
          <a:xfrm>
            <a:off x="586740" y="1424690"/>
            <a:ext cx="1379352" cy="3052060"/>
          </a:xfrm>
          <a:prstGeom prst="rect">
            <a:avLst/>
          </a:prstGeom>
          <a:ln w="38100">
            <a:solidFill>
              <a:schemeClr val="tx1">
                <a:lumMod val="75000"/>
              </a:schemeClr>
            </a:solidFill>
            <a:prstDash val="dash"/>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ysClr val="windowText" lastClr="000000"/>
              </a:solidFill>
              <a:ea typeface="Segoe UI" pitchFamily="34" charset="0"/>
              <a:cs typeface="Segoe UI" pitchFamily="34" charset="0"/>
            </a:endParaRPr>
          </a:p>
        </p:txBody>
      </p:sp>
      <p:pic>
        <p:nvPicPr>
          <p:cNvPr id="39" name="Graphic 38" descr="Server with solid fill">
            <a:extLst>
              <a:ext uri="{FF2B5EF4-FFF2-40B4-BE49-F238E27FC236}">
                <a16:creationId xmlns:a16="http://schemas.microsoft.com/office/drawing/2014/main" id="{49A90246-D3B9-4D9D-BB86-CD2977AFE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308" y="1589257"/>
            <a:ext cx="642051" cy="642051"/>
          </a:xfrm>
          <a:prstGeom prst="rect">
            <a:avLst/>
          </a:prstGeom>
        </p:spPr>
      </p:pic>
      <p:sp>
        <p:nvSpPr>
          <p:cNvPr id="40" name="TextBox 39">
            <a:extLst>
              <a:ext uri="{FF2B5EF4-FFF2-40B4-BE49-F238E27FC236}">
                <a16:creationId xmlns:a16="http://schemas.microsoft.com/office/drawing/2014/main" id="{3C5F96F7-2D7B-44ED-B3B1-A2FC8A45C45C}"/>
              </a:ext>
            </a:extLst>
          </p:cNvPr>
          <p:cNvSpPr txBox="1"/>
          <p:nvPr/>
        </p:nvSpPr>
        <p:spPr>
          <a:xfrm>
            <a:off x="592888" y="2120000"/>
            <a:ext cx="1712457" cy="461665"/>
          </a:xfrm>
          <a:prstGeom prst="rect">
            <a:avLst/>
          </a:prstGeom>
          <a:noFill/>
        </p:spPr>
        <p:txBody>
          <a:bodyPr wrap="square" lIns="182880" tIns="146304" rIns="182880" bIns="146304" rtlCol="0">
            <a:spAutoFit/>
          </a:bodyPr>
          <a:lstStyle/>
          <a:p>
            <a:pPr>
              <a:lnSpc>
                <a:spcPct val="90000"/>
              </a:lnSpc>
              <a:spcAft>
                <a:spcPts val="600"/>
              </a:spcAft>
            </a:pPr>
            <a:r>
              <a:rPr lang="en-US" sz="1100">
                <a:solidFill>
                  <a:schemeClr val="tx1">
                    <a:lumMod val="50000"/>
                  </a:schemeClr>
                </a:solidFill>
              </a:rPr>
              <a:t>SharePoint Server</a:t>
            </a:r>
          </a:p>
        </p:txBody>
      </p:sp>
      <p:pic>
        <p:nvPicPr>
          <p:cNvPr id="37" name="Graphic 36" descr="Database with solid fill">
            <a:extLst>
              <a:ext uri="{FF2B5EF4-FFF2-40B4-BE49-F238E27FC236}">
                <a16:creationId xmlns:a16="http://schemas.microsoft.com/office/drawing/2014/main" id="{7240511F-0B3F-41CC-84E9-DCBA4CD5B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288" y="2555038"/>
            <a:ext cx="636525" cy="636525"/>
          </a:xfrm>
          <a:prstGeom prst="rect">
            <a:avLst/>
          </a:prstGeom>
        </p:spPr>
      </p:pic>
      <p:sp>
        <p:nvSpPr>
          <p:cNvPr id="41" name="TextBox 40">
            <a:extLst>
              <a:ext uri="{FF2B5EF4-FFF2-40B4-BE49-F238E27FC236}">
                <a16:creationId xmlns:a16="http://schemas.microsoft.com/office/drawing/2014/main" id="{C535643B-C17C-4B80-91B0-7128C4ADCF0C}"/>
              </a:ext>
            </a:extLst>
          </p:cNvPr>
          <p:cNvSpPr txBox="1"/>
          <p:nvPr/>
        </p:nvSpPr>
        <p:spPr>
          <a:xfrm>
            <a:off x="605356" y="3100431"/>
            <a:ext cx="1712457" cy="461665"/>
          </a:xfrm>
          <a:prstGeom prst="rect">
            <a:avLst/>
          </a:prstGeom>
          <a:noFill/>
        </p:spPr>
        <p:txBody>
          <a:bodyPr wrap="square" lIns="182880" tIns="146304" rIns="182880" bIns="146304" rtlCol="0">
            <a:spAutoFit/>
          </a:bodyPr>
          <a:lstStyle/>
          <a:p>
            <a:pPr>
              <a:lnSpc>
                <a:spcPct val="90000"/>
              </a:lnSpc>
              <a:spcAft>
                <a:spcPts val="600"/>
              </a:spcAft>
            </a:pPr>
            <a:r>
              <a:rPr lang="en-US" sz="1100">
                <a:solidFill>
                  <a:schemeClr val="tx1">
                    <a:lumMod val="50000"/>
                  </a:schemeClr>
                </a:solidFill>
              </a:rPr>
              <a:t>File Share Server</a:t>
            </a:r>
          </a:p>
        </p:txBody>
      </p:sp>
      <p:pic>
        <p:nvPicPr>
          <p:cNvPr id="35" name="Graphic 34" descr="Internet with solid fill">
            <a:extLst>
              <a:ext uri="{FF2B5EF4-FFF2-40B4-BE49-F238E27FC236}">
                <a16:creationId xmlns:a16="http://schemas.microsoft.com/office/drawing/2014/main" id="{3B4D68D9-E5B0-4428-A098-F97304F0F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888" y="3538279"/>
            <a:ext cx="636525" cy="636525"/>
          </a:xfrm>
          <a:prstGeom prst="rect">
            <a:avLst/>
          </a:prstGeom>
        </p:spPr>
      </p:pic>
      <p:sp>
        <p:nvSpPr>
          <p:cNvPr id="42" name="TextBox 41">
            <a:extLst>
              <a:ext uri="{FF2B5EF4-FFF2-40B4-BE49-F238E27FC236}">
                <a16:creationId xmlns:a16="http://schemas.microsoft.com/office/drawing/2014/main" id="{C45C7FC1-949F-45C4-B8A7-82CE4F489189}"/>
              </a:ext>
            </a:extLst>
          </p:cNvPr>
          <p:cNvSpPr txBox="1"/>
          <p:nvPr/>
        </p:nvSpPr>
        <p:spPr>
          <a:xfrm>
            <a:off x="682278" y="3999944"/>
            <a:ext cx="1712457" cy="461665"/>
          </a:xfrm>
          <a:prstGeom prst="rect">
            <a:avLst/>
          </a:prstGeom>
          <a:noFill/>
        </p:spPr>
        <p:txBody>
          <a:bodyPr wrap="square" lIns="182880" tIns="146304" rIns="182880" bIns="146304" rtlCol="0">
            <a:spAutoFit/>
          </a:bodyPr>
          <a:lstStyle/>
          <a:p>
            <a:pPr>
              <a:lnSpc>
                <a:spcPct val="90000"/>
              </a:lnSpc>
              <a:spcAft>
                <a:spcPts val="600"/>
              </a:spcAft>
            </a:pPr>
            <a:r>
              <a:rPr lang="en-US" sz="1100">
                <a:solidFill>
                  <a:schemeClr val="tx1">
                    <a:lumMod val="50000"/>
                  </a:schemeClr>
                </a:solidFill>
              </a:rPr>
              <a:t>Personal Files</a:t>
            </a:r>
          </a:p>
        </p:txBody>
      </p:sp>
      <p:sp>
        <p:nvSpPr>
          <p:cNvPr id="19" name="Arrow: Right 18" descr="Right arrow">
            <a:extLst>
              <a:ext uri="{FF2B5EF4-FFF2-40B4-BE49-F238E27FC236}">
                <a16:creationId xmlns:a16="http://schemas.microsoft.com/office/drawing/2014/main" id="{E74E6318-62D4-435F-8CF5-9645717D1D07}"/>
              </a:ext>
              <a:ext uri="{C183D7F6-B498-43B3-948B-1728B52AA6E4}">
                <adec:decorative xmlns:adec="http://schemas.microsoft.com/office/drawing/2017/decorative" val="0"/>
              </a:ext>
            </a:extLst>
          </p:cNvPr>
          <p:cNvSpPr/>
          <p:nvPr/>
        </p:nvSpPr>
        <p:spPr bwMode="auto">
          <a:xfrm>
            <a:off x="2170629" y="2340927"/>
            <a:ext cx="982337" cy="517065"/>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35C35F88-0D43-48F4-BB66-1780790ABBB1}"/>
              </a:ext>
            </a:extLst>
          </p:cNvPr>
          <p:cNvSpPr txBox="1"/>
          <p:nvPr/>
        </p:nvSpPr>
        <p:spPr>
          <a:xfrm>
            <a:off x="3087376" y="917738"/>
            <a:ext cx="1996282"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Create a package using a tool</a:t>
            </a:r>
          </a:p>
        </p:txBody>
      </p:sp>
      <p:sp>
        <p:nvSpPr>
          <p:cNvPr id="21" name="Arrow: Circular 20" descr="Image of the package tool using the Migration API">
            <a:extLst>
              <a:ext uri="{FF2B5EF4-FFF2-40B4-BE49-F238E27FC236}">
                <a16:creationId xmlns:a16="http://schemas.microsoft.com/office/drawing/2014/main" id="{0FF8F984-4C24-45C8-860C-744F3F163289}"/>
              </a:ext>
            </a:extLst>
          </p:cNvPr>
          <p:cNvSpPr/>
          <p:nvPr/>
        </p:nvSpPr>
        <p:spPr bwMode="auto">
          <a:xfrm>
            <a:off x="3248519" y="1476051"/>
            <a:ext cx="1371600" cy="1533525"/>
          </a:xfrm>
          <a:prstGeom prst="circular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Cube 22" descr="Cube icon showing SPMT or ISV tool">
            <a:extLst>
              <a:ext uri="{FF2B5EF4-FFF2-40B4-BE49-F238E27FC236}">
                <a16:creationId xmlns:a16="http://schemas.microsoft.com/office/drawing/2014/main" id="{65470421-90BA-47C2-8363-58A4E52ABDF5}"/>
              </a:ext>
              <a:ext uri="{C183D7F6-B498-43B3-948B-1728B52AA6E4}">
                <adec:decorative xmlns:adec="http://schemas.microsoft.com/office/drawing/2017/decorative" val="0"/>
              </a:ext>
            </a:extLst>
          </p:cNvPr>
          <p:cNvSpPr/>
          <p:nvPr/>
        </p:nvSpPr>
        <p:spPr bwMode="auto">
          <a:xfrm>
            <a:off x="3418353" y="2274170"/>
            <a:ext cx="1092443" cy="680951"/>
          </a:xfrm>
          <a:prstGeom prst="cub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9A58EDED-D696-4001-A07F-F07E83F2C2BD}"/>
              </a:ext>
            </a:extLst>
          </p:cNvPr>
          <p:cNvSpPr txBox="1"/>
          <p:nvPr/>
        </p:nvSpPr>
        <p:spPr>
          <a:xfrm>
            <a:off x="3095547" y="2846120"/>
            <a:ext cx="1996282" cy="517065"/>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SPMT</a:t>
            </a:r>
            <a:r>
              <a:rPr lang="en-US" sz="1600">
                <a:gradFill>
                  <a:gsLst>
                    <a:gs pos="2917">
                      <a:schemeClr val="tx1"/>
                    </a:gs>
                    <a:gs pos="30000">
                      <a:schemeClr val="tx1"/>
                    </a:gs>
                  </a:gsLst>
                  <a:lin ang="5400000" scaled="0"/>
                </a:gradFill>
              </a:rPr>
              <a:t> or ISV tool</a:t>
            </a:r>
          </a:p>
        </p:txBody>
      </p:sp>
      <p:sp>
        <p:nvSpPr>
          <p:cNvPr id="66" name="Rectangle 65">
            <a:extLst>
              <a:ext uri="{FF2B5EF4-FFF2-40B4-BE49-F238E27FC236}">
                <a16:creationId xmlns:a16="http://schemas.microsoft.com/office/drawing/2014/main" id="{DB92B016-3C59-4CBF-ACD1-3619047947C8}"/>
              </a:ext>
            </a:extLst>
          </p:cNvPr>
          <p:cNvSpPr/>
          <p:nvPr/>
        </p:nvSpPr>
        <p:spPr>
          <a:xfrm>
            <a:off x="3630304" y="1902469"/>
            <a:ext cx="625412" cy="646331"/>
          </a:xfrm>
          <a:prstGeom prst="rect">
            <a:avLst/>
          </a:prstGeom>
          <a:noFill/>
        </p:spPr>
        <p:txBody>
          <a:bodyPr wrap="square" lIns="91440" tIns="45720" rIns="91440" bIns="45720">
            <a:spAutoFit/>
          </a:bodyPr>
          <a:lstStyle/>
          <a:p>
            <a:pPr algn="ctr"/>
            <a:r>
              <a:rPr lang="en-US" sz="3600" b="1" spc="5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5" name="TextBox 24">
            <a:extLst>
              <a:ext uri="{FF2B5EF4-FFF2-40B4-BE49-F238E27FC236}">
                <a16:creationId xmlns:a16="http://schemas.microsoft.com/office/drawing/2014/main" id="{9F122408-558F-47E6-A885-707A70E29FAE}"/>
              </a:ext>
            </a:extLst>
          </p:cNvPr>
          <p:cNvSpPr txBox="1"/>
          <p:nvPr/>
        </p:nvSpPr>
        <p:spPr>
          <a:xfrm>
            <a:off x="4767130" y="1768387"/>
            <a:ext cx="2113603"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Upload the package</a:t>
            </a:r>
          </a:p>
        </p:txBody>
      </p:sp>
      <p:sp>
        <p:nvSpPr>
          <p:cNvPr id="29" name="Arrow: Right 28" descr="Right arrow">
            <a:extLst>
              <a:ext uri="{FF2B5EF4-FFF2-40B4-BE49-F238E27FC236}">
                <a16:creationId xmlns:a16="http://schemas.microsoft.com/office/drawing/2014/main" id="{28C71C65-CFCE-4670-9410-6FD5791249EC}"/>
              </a:ext>
              <a:ext uri="{C183D7F6-B498-43B3-948B-1728B52AA6E4}">
                <adec:decorative xmlns:adec="http://schemas.microsoft.com/office/drawing/2017/decorative" val="0"/>
              </a:ext>
            </a:extLst>
          </p:cNvPr>
          <p:cNvSpPr/>
          <p:nvPr/>
        </p:nvSpPr>
        <p:spPr bwMode="auto">
          <a:xfrm>
            <a:off x="4801680" y="2323133"/>
            <a:ext cx="1182590" cy="517065"/>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95A20A7-0573-4EE9-A407-831BFE3676E0}"/>
              </a:ext>
            </a:extLst>
          </p:cNvPr>
          <p:cNvSpPr/>
          <p:nvPr/>
        </p:nvSpPr>
        <p:spPr>
          <a:xfrm>
            <a:off x="5034939" y="2331134"/>
            <a:ext cx="625412" cy="646331"/>
          </a:xfrm>
          <a:prstGeom prst="rect">
            <a:avLst/>
          </a:prstGeom>
          <a:noFill/>
        </p:spPr>
        <p:txBody>
          <a:bodyPr wrap="square" lIns="91440" tIns="45720" rIns="91440" bIns="45720">
            <a:spAutoFit/>
          </a:bodyPr>
          <a:lstStyle/>
          <a:p>
            <a:pPr algn="ctr"/>
            <a:r>
              <a:rPr lang="en-US" sz="3600" b="1" spc="5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9" name="Rectangle 8">
            <a:extLst>
              <a:ext uri="{FF2B5EF4-FFF2-40B4-BE49-F238E27FC236}">
                <a16:creationId xmlns:a16="http://schemas.microsoft.com/office/drawing/2014/main" id="{22311F33-811F-40CD-BEE1-7E227459457E}"/>
              </a:ext>
            </a:extLst>
          </p:cNvPr>
          <p:cNvSpPr/>
          <p:nvPr/>
        </p:nvSpPr>
        <p:spPr bwMode="auto">
          <a:xfrm>
            <a:off x="6167416" y="696022"/>
            <a:ext cx="3800475" cy="4857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 Azure Blob Storage</a:t>
            </a:r>
          </a:p>
        </p:txBody>
      </p:sp>
      <p:pic>
        <p:nvPicPr>
          <p:cNvPr id="12" name="Graphic 11" descr="Cloud outline">
            <a:extLst>
              <a:ext uri="{FF2B5EF4-FFF2-40B4-BE49-F238E27FC236}">
                <a16:creationId xmlns:a16="http://schemas.microsoft.com/office/drawing/2014/main" id="{493D784E-7982-4AE4-B38F-10015CC6FD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3092" y="669537"/>
            <a:ext cx="504826" cy="504826"/>
          </a:xfrm>
          <a:prstGeom prst="rect">
            <a:avLst/>
          </a:prstGeom>
        </p:spPr>
      </p:pic>
      <p:sp>
        <p:nvSpPr>
          <p:cNvPr id="32" name="Rectangle 31" descr="Image of a Package on Azure Blob Storage">
            <a:extLst>
              <a:ext uri="{FF2B5EF4-FFF2-40B4-BE49-F238E27FC236}">
                <a16:creationId xmlns:a16="http://schemas.microsoft.com/office/drawing/2014/main" id="{07578C3A-2D11-4837-9643-10ACE70AB809}"/>
              </a:ext>
            </a:extLst>
          </p:cNvPr>
          <p:cNvSpPr/>
          <p:nvPr/>
        </p:nvSpPr>
        <p:spPr bwMode="auto">
          <a:xfrm>
            <a:off x="6175587" y="1179084"/>
            <a:ext cx="5639452" cy="2070809"/>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1BE475E-77F6-4C34-B825-C8038BA38F18}"/>
              </a:ext>
            </a:extLst>
          </p:cNvPr>
          <p:cNvSpPr/>
          <p:nvPr/>
        </p:nvSpPr>
        <p:spPr bwMode="auto">
          <a:xfrm>
            <a:off x="6376676" y="1276644"/>
            <a:ext cx="1562100" cy="4857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Package</a:t>
            </a:r>
          </a:p>
        </p:txBody>
      </p:sp>
      <p:sp>
        <p:nvSpPr>
          <p:cNvPr id="33" name="Rectangle 32" descr="Image of the Azure Blob Storage with Content, Manifest &amp; Notification">
            <a:extLst>
              <a:ext uri="{FF2B5EF4-FFF2-40B4-BE49-F238E27FC236}">
                <a16:creationId xmlns:a16="http://schemas.microsoft.com/office/drawing/2014/main" id="{B47E9616-1D84-40AA-AE32-D8803FB965DF}"/>
              </a:ext>
            </a:extLst>
          </p:cNvPr>
          <p:cNvSpPr/>
          <p:nvPr/>
        </p:nvSpPr>
        <p:spPr bwMode="auto">
          <a:xfrm>
            <a:off x="6376676" y="1752893"/>
            <a:ext cx="5276707" cy="131418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0F6E9EC-AB60-467F-8352-D40ED0D3F334}"/>
              </a:ext>
            </a:extLst>
          </p:cNvPr>
          <p:cNvSpPr/>
          <p:nvPr/>
        </p:nvSpPr>
        <p:spPr bwMode="auto">
          <a:xfrm>
            <a:off x="6624792" y="1908919"/>
            <a:ext cx="1454929" cy="10437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Content</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Read/List</a:t>
            </a:r>
          </a:p>
        </p:txBody>
      </p:sp>
      <p:pic>
        <p:nvPicPr>
          <p:cNvPr id="64" name="Graphic 63" descr="Key outline">
            <a:extLst>
              <a:ext uri="{FF2B5EF4-FFF2-40B4-BE49-F238E27FC236}">
                <a16:creationId xmlns:a16="http://schemas.microsoft.com/office/drawing/2014/main" id="{D2618E5C-363D-45BA-8A22-972ED40457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6705316" y="2528850"/>
            <a:ext cx="369658" cy="369658"/>
          </a:xfrm>
          <a:prstGeom prst="rect">
            <a:avLst/>
          </a:prstGeom>
        </p:spPr>
      </p:pic>
      <p:sp>
        <p:nvSpPr>
          <p:cNvPr id="5" name="Rectangle 4">
            <a:extLst>
              <a:ext uri="{FF2B5EF4-FFF2-40B4-BE49-F238E27FC236}">
                <a16:creationId xmlns:a16="http://schemas.microsoft.com/office/drawing/2014/main" id="{C94A6D49-DB67-4C37-A677-ABCD94EC7E85}"/>
              </a:ext>
            </a:extLst>
          </p:cNvPr>
          <p:cNvSpPr/>
          <p:nvPr/>
        </p:nvSpPr>
        <p:spPr bwMode="auto">
          <a:xfrm>
            <a:off x="8260359" y="1902469"/>
            <a:ext cx="1454930" cy="10437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Manifest</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[Container]</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 Read/List/Write</a:t>
            </a:r>
          </a:p>
        </p:txBody>
      </p:sp>
      <p:pic>
        <p:nvPicPr>
          <p:cNvPr id="65" name="Graphic 64" descr="Key outline">
            <a:extLst>
              <a:ext uri="{FF2B5EF4-FFF2-40B4-BE49-F238E27FC236}">
                <a16:creationId xmlns:a16="http://schemas.microsoft.com/office/drawing/2014/main" id="{553BB1FE-9A6C-4580-B871-8903FD217C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8213931" y="2519458"/>
            <a:ext cx="369658" cy="369658"/>
          </a:xfrm>
          <a:prstGeom prst="rect">
            <a:avLst/>
          </a:prstGeom>
        </p:spPr>
      </p:pic>
      <p:sp>
        <p:nvSpPr>
          <p:cNvPr id="6" name="Rectangle 5">
            <a:extLst>
              <a:ext uri="{FF2B5EF4-FFF2-40B4-BE49-F238E27FC236}">
                <a16:creationId xmlns:a16="http://schemas.microsoft.com/office/drawing/2014/main" id="{64004486-D318-4C26-8635-E4586A760E03}"/>
              </a:ext>
            </a:extLst>
          </p:cNvPr>
          <p:cNvSpPr/>
          <p:nvPr/>
        </p:nvSpPr>
        <p:spPr bwMode="auto">
          <a:xfrm>
            <a:off x="9937383" y="1902469"/>
            <a:ext cx="1454931" cy="104370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Notification</a:t>
            </a:r>
          </a:p>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[Queue]</a:t>
            </a:r>
          </a:p>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 Add/Remove</a:t>
            </a:r>
          </a:p>
        </p:txBody>
      </p:sp>
      <p:pic>
        <p:nvPicPr>
          <p:cNvPr id="63" name="Graphic 62" descr="Key outline">
            <a:extLst>
              <a:ext uri="{FF2B5EF4-FFF2-40B4-BE49-F238E27FC236}">
                <a16:creationId xmlns:a16="http://schemas.microsoft.com/office/drawing/2014/main" id="{762C9DDA-3E97-4F18-BB17-1FC30BA5EA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9949123" y="2525740"/>
            <a:ext cx="369658" cy="369658"/>
          </a:xfrm>
          <a:prstGeom prst="rect">
            <a:avLst/>
          </a:prstGeom>
        </p:spPr>
      </p:pic>
      <p:sp>
        <p:nvSpPr>
          <p:cNvPr id="28" name="Arrow: Down 27" descr="Down arrow">
            <a:extLst>
              <a:ext uri="{FF2B5EF4-FFF2-40B4-BE49-F238E27FC236}">
                <a16:creationId xmlns:a16="http://schemas.microsoft.com/office/drawing/2014/main" id="{8CA6E669-F61A-4993-A4BE-75E102C88C4C}"/>
              </a:ext>
              <a:ext uri="{C183D7F6-B498-43B3-948B-1728B52AA6E4}">
                <adec:decorative xmlns:adec="http://schemas.microsoft.com/office/drawing/2017/decorative" val="0"/>
              </a:ext>
            </a:extLst>
          </p:cNvPr>
          <p:cNvSpPr/>
          <p:nvPr/>
        </p:nvSpPr>
        <p:spPr bwMode="auto">
          <a:xfrm>
            <a:off x="3171481" y="3403434"/>
            <a:ext cx="493743" cy="1797292"/>
          </a:xfrm>
          <a:prstGeom prst="down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ED023AE-5CCC-4DB4-9FF5-4322099A20FF}"/>
              </a:ext>
            </a:extLst>
          </p:cNvPr>
          <p:cNvSpPr/>
          <p:nvPr/>
        </p:nvSpPr>
        <p:spPr>
          <a:xfrm>
            <a:off x="3203431" y="3868378"/>
            <a:ext cx="625412" cy="646331"/>
          </a:xfrm>
          <a:prstGeom prst="rect">
            <a:avLst/>
          </a:prstGeom>
          <a:noFill/>
        </p:spPr>
        <p:txBody>
          <a:bodyPr wrap="square" lIns="91440" tIns="45720" rIns="91440" bIns="45720">
            <a:spAutoFit/>
          </a:bodyPr>
          <a:lstStyle/>
          <a:p>
            <a:pPr algn="ctr"/>
            <a:r>
              <a:rPr lang="en-US" sz="3600" b="1" spc="50">
                <a:ln w="9525" cmpd="sng">
                  <a:solidFill>
                    <a:schemeClr val="accent1"/>
                  </a:solidFill>
                  <a:prstDash val="solid"/>
                </a:ln>
                <a:solidFill>
                  <a:srgbClr val="70AD47">
                    <a:tint val="1000"/>
                  </a:srgbClr>
                </a:solidFill>
                <a:effectLst>
                  <a:glow rad="38100">
                    <a:schemeClr val="accent1">
                      <a:alpha val="40000"/>
                    </a:schemeClr>
                  </a:glow>
                </a:effectLst>
              </a:rPr>
              <a:t>4</a:t>
            </a:r>
          </a:p>
        </p:txBody>
      </p:sp>
      <p:sp>
        <p:nvSpPr>
          <p:cNvPr id="44" name="TextBox 43">
            <a:extLst>
              <a:ext uri="{FF2B5EF4-FFF2-40B4-BE49-F238E27FC236}">
                <a16:creationId xmlns:a16="http://schemas.microsoft.com/office/drawing/2014/main" id="{8884A279-0594-48DF-886C-3181B50D3EEC}"/>
              </a:ext>
            </a:extLst>
          </p:cNvPr>
          <p:cNvSpPr txBox="1"/>
          <p:nvPr/>
        </p:nvSpPr>
        <p:spPr>
          <a:xfrm>
            <a:off x="4677820" y="3814392"/>
            <a:ext cx="3451911" cy="738664"/>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CSOM</a:t>
            </a:r>
            <a:r>
              <a:rPr lang="en-US" sz="1600">
                <a:gradFill>
                  <a:gsLst>
                    <a:gs pos="2917">
                      <a:schemeClr val="tx1"/>
                    </a:gs>
                    <a:gs pos="30000">
                      <a:schemeClr val="tx1"/>
                    </a:gs>
                  </a:gsLst>
                  <a:lin ang="5400000" scaled="0"/>
                </a:gradFill>
              </a:rPr>
              <a:t> : Create target site/Web/List Structure</a:t>
            </a:r>
          </a:p>
        </p:txBody>
      </p:sp>
      <p:sp>
        <p:nvSpPr>
          <p:cNvPr id="17" name="Arrow: Bent-Up 16" descr="Bent arrow showing flow">
            <a:extLst>
              <a:ext uri="{FF2B5EF4-FFF2-40B4-BE49-F238E27FC236}">
                <a16:creationId xmlns:a16="http://schemas.microsoft.com/office/drawing/2014/main" id="{3C689797-21B1-4B4B-8465-6B534A682144}"/>
              </a:ext>
              <a:ext uri="{C183D7F6-B498-43B3-948B-1728B52AA6E4}">
                <adec:decorative xmlns:adec="http://schemas.microsoft.com/office/drawing/2017/decorative" val="0"/>
              </a:ext>
            </a:extLst>
          </p:cNvPr>
          <p:cNvSpPr/>
          <p:nvPr/>
        </p:nvSpPr>
        <p:spPr bwMode="auto">
          <a:xfrm rot="5400000">
            <a:off x="5235928" y="3167891"/>
            <a:ext cx="862983" cy="2756585"/>
          </a:xfrm>
          <a:prstGeom prst="bentUp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65F3C0CE-D0E4-4FB3-94FD-429E6121F6D6}"/>
              </a:ext>
            </a:extLst>
          </p:cNvPr>
          <p:cNvSpPr/>
          <p:nvPr/>
        </p:nvSpPr>
        <p:spPr>
          <a:xfrm>
            <a:off x="5074624" y="4351623"/>
            <a:ext cx="625412" cy="646331"/>
          </a:xfrm>
          <a:prstGeom prst="rect">
            <a:avLst/>
          </a:prstGeom>
          <a:noFill/>
        </p:spPr>
        <p:txBody>
          <a:bodyPr wrap="square" lIns="91440" tIns="45720" rIns="91440" bIns="45720">
            <a:spAutoFit/>
          </a:bodyPr>
          <a:lstStyle/>
          <a:p>
            <a:pPr algn="ctr"/>
            <a:r>
              <a:rPr lang="en-US" sz="3600" b="1" spc="5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57" name="Rectangle 56" descr="Rectangle box">
            <a:extLst>
              <a:ext uri="{FF2B5EF4-FFF2-40B4-BE49-F238E27FC236}">
                <a16:creationId xmlns:a16="http://schemas.microsoft.com/office/drawing/2014/main" id="{5FCED664-80ED-4AB6-A88A-D8549D5D70D1}"/>
              </a:ext>
              <a:ext uri="{C183D7F6-B498-43B3-948B-1728B52AA6E4}">
                <adec:decorative xmlns:adec="http://schemas.microsoft.com/office/drawing/2017/decorative" val="0"/>
              </a:ext>
            </a:extLst>
          </p:cNvPr>
          <p:cNvSpPr/>
          <p:nvPr/>
        </p:nvSpPr>
        <p:spPr bwMode="auto">
          <a:xfrm>
            <a:off x="4289756" y="3393910"/>
            <a:ext cx="218431" cy="147623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descr="Rectangle box">
            <a:extLst>
              <a:ext uri="{FF2B5EF4-FFF2-40B4-BE49-F238E27FC236}">
                <a16:creationId xmlns:a16="http://schemas.microsoft.com/office/drawing/2014/main" id="{671E8839-C41C-45FD-AB01-C42FA7B3FFA7}"/>
              </a:ext>
              <a:ext uri="{C183D7F6-B498-43B3-948B-1728B52AA6E4}">
                <adec:decorative xmlns:adec="http://schemas.microsoft.com/office/drawing/2017/decorative" val="0"/>
              </a:ext>
            </a:extLst>
          </p:cNvPr>
          <p:cNvSpPr/>
          <p:nvPr/>
        </p:nvSpPr>
        <p:spPr bwMode="auto">
          <a:xfrm>
            <a:off x="4425867" y="4758928"/>
            <a:ext cx="314956" cy="1060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descr="Rectangle box">
            <a:extLst>
              <a:ext uri="{FF2B5EF4-FFF2-40B4-BE49-F238E27FC236}">
                <a16:creationId xmlns:a16="http://schemas.microsoft.com/office/drawing/2014/main" id="{CC88F5E9-8330-4B2B-B244-7FCE06207317}"/>
              </a:ext>
              <a:ext uri="{C183D7F6-B498-43B3-948B-1728B52AA6E4}">
                <adec:decorative xmlns:adec="http://schemas.microsoft.com/office/drawing/2017/decorative" val="0"/>
              </a:ext>
            </a:extLst>
          </p:cNvPr>
          <p:cNvSpPr/>
          <p:nvPr/>
        </p:nvSpPr>
        <p:spPr bwMode="auto">
          <a:xfrm>
            <a:off x="4440517" y="4662925"/>
            <a:ext cx="314956" cy="1060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Up-Down 26" descr="Up and down arrow ">
            <a:extLst>
              <a:ext uri="{FF2B5EF4-FFF2-40B4-BE49-F238E27FC236}">
                <a16:creationId xmlns:a16="http://schemas.microsoft.com/office/drawing/2014/main" id="{95F2F2B1-50B7-48FA-A8E8-73F3AB45A9F4}"/>
              </a:ext>
              <a:ext uri="{C183D7F6-B498-43B3-948B-1728B52AA6E4}">
                <adec:decorative xmlns:adec="http://schemas.microsoft.com/office/drawing/2017/decorative" val="0"/>
              </a:ext>
            </a:extLst>
          </p:cNvPr>
          <p:cNvSpPr/>
          <p:nvPr/>
        </p:nvSpPr>
        <p:spPr bwMode="auto">
          <a:xfrm>
            <a:off x="8696168" y="3334637"/>
            <a:ext cx="396213" cy="1017282"/>
          </a:xfrm>
          <a:prstGeom prst="upDown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E24F911B-305B-478D-906E-FB48887BA52F}"/>
              </a:ext>
            </a:extLst>
          </p:cNvPr>
          <p:cNvSpPr/>
          <p:nvPr/>
        </p:nvSpPr>
        <p:spPr>
          <a:xfrm>
            <a:off x="8675118" y="3533375"/>
            <a:ext cx="625412" cy="646331"/>
          </a:xfrm>
          <a:prstGeom prst="rect">
            <a:avLst/>
          </a:prstGeom>
          <a:noFill/>
        </p:spPr>
        <p:txBody>
          <a:bodyPr wrap="square" lIns="91440" tIns="45720" rIns="91440" bIns="45720">
            <a:spAutoFit/>
          </a:bodyPr>
          <a:lstStyle/>
          <a:p>
            <a:pPr algn="ctr"/>
            <a:r>
              <a:rPr lang="en-US" sz="3600" b="1" spc="50">
                <a:ln w="9525" cmpd="sng">
                  <a:solidFill>
                    <a:schemeClr val="accent1"/>
                  </a:solidFill>
                  <a:prstDash val="solid"/>
                </a:ln>
                <a:solidFill>
                  <a:srgbClr val="70AD47">
                    <a:tint val="1000"/>
                  </a:srgbClr>
                </a:solidFill>
                <a:effectLst>
                  <a:glow rad="38100">
                    <a:schemeClr val="accent1">
                      <a:alpha val="40000"/>
                    </a:schemeClr>
                  </a:glow>
                </a:effectLst>
              </a:rPr>
              <a:t>5</a:t>
            </a:r>
          </a:p>
        </p:txBody>
      </p:sp>
      <p:sp>
        <p:nvSpPr>
          <p:cNvPr id="30" name="TextBox 29">
            <a:extLst>
              <a:ext uri="{FF2B5EF4-FFF2-40B4-BE49-F238E27FC236}">
                <a16:creationId xmlns:a16="http://schemas.microsoft.com/office/drawing/2014/main" id="{8B75949C-3D39-4267-BF2B-6BD096E50A73}"/>
              </a:ext>
            </a:extLst>
          </p:cNvPr>
          <p:cNvSpPr txBox="1"/>
          <p:nvPr/>
        </p:nvSpPr>
        <p:spPr>
          <a:xfrm>
            <a:off x="9034800" y="3226736"/>
            <a:ext cx="3252086" cy="130189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File upload to SPO</a:t>
            </a:r>
          </a:p>
          <a:p>
            <a:pPr>
              <a:lnSpc>
                <a:spcPct val="90000"/>
              </a:lnSpc>
              <a:spcAft>
                <a:spcPts val="600"/>
              </a:spcAft>
            </a:pPr>
            <a:r>
              <a:rPr lang="en-US" sz="1400">
                <a:gradFill>
                  <a:gsLst>
                    <a:gs pos="2917">
                      <a:schemeClr val="tx1"/>
                    </a:gs>
                    <a:gs pos="30000">
                      <a:schemeClr val="tx1"/>
                    </a:gs>
                  </a:gsLst>
                  <a:lin ang="5400000" scaled="0"/>
                </a:gradFill>
              </a:rPr>
              <a:t>Manifest Read/Write</a:t>
            </a:r>
          </a:p>
          <a:p>
            <a:pPr>
              <a:lnSpc>
                <a:spcPct val="90000"/>
              </a:lnSpc>
              <a:spcAft>
                <a:spcPts val="600"/>
              </a:spcAft>
            </a:pPr>
            <a:r>
              <a:rPr lang="en-US" sz="1400">
                <a:gradFill>
                  <a:gsLst>
                    <a:gs pos="2917">
                      <a:schemeClr val="tx1"/>
                    </a:gs>
                    <a:gs pos="30000">
                      <a:schemeClr val="tx1"/>
                    </a:gs>
                  </a:gsLst>
                  <a:lin ang="5400000" scaled="0"/>
                </a:gradFill>
              </a:rPr>
              <a:t>Update the queue</a:t>
            </a:r>
          </a:p>
          <a:p>
            <a:pPr>
              <a:lnSpc>
                <a:spcPct val="90000"/>
              </a:lnSpc>
              <a:spcAft>
                <a:spcPts val="600"/>
              </a:spcAft>
            </a:pPr>
            <a:r>
              <a:rPr lang="en-US" sz="1400">
                <a:gradFill>
                  <a:gsLst>
                    <a:gs pos="2917">
                      <a:schemeClr val="tx1"/>
                    </a:gs>
                    <a:gs pos="30000">
                      <a:schemeClr val="tx1"/>
                    </a:gs>
                  </a:gsLst>
                  <a:lin ang="5400000" scaled="0"/>
                </a:gradFill>
              </a:rPr>
              <a:t>Put log in the Manifest</a:t>
            </a:r>
          </a:p>
        </p:txBody>
      </p:sp>
      <p:sp>
        <p:nvSpPr>
          <p:cNvPr id="14" name="Rectangle 13">
            <a:extLst>
              <a:ext uri="{FF2B5EF4-FFF2-40B4-BE49-F238E27FC236}">
                <a16:creationId xmlns:a16="http://schemas.microsoft.com/office/drawing/2014/main" id="{B4FF3557-16E0-4EC7-A589-1FD7D4742399}"/>
              </a:ext>
            </a:extLst>
          </p:cNvPr>
          <p:cNvSpPr/>
          <p:nvPr/>
        </p:nvSpPr>
        <p:spPr bwMode="auto">
          <a:xfrm>
            <a:off x="7784987" y="4488184"/>
            <a:ext cx="3188768" cy="485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 SharePoint Online</a:t>
            </a:r>
          </a:p>
        </p:txBody>
      </p:sp>
      <p:sp>
        <p:nvSpPr>
          <p:cNvPr id="3" name="Rectangle 2">
            <a:extLst>
              <a:ext uri="{FF2B5EF4-FFF2-40B4-BE49-F238E27FC236}">
                <a16:creationId xmlns:a16="http://schemas.microsoft.com/office/drawing/2014/main" id="{0F530598-3903-4378-B442-09C09C2CF794}"/>
              </a:ext>
            </a:extLst>
          </p:cNvPr>
          <p:cNvSpPr/>
          <p:nvPr/>
        </p:nvSpPr>
        <p:spPr bwMode="auto">
          <a:xfrm>
            <a:off x="600998" y="4911788"/>
            <a:ext cx="1379352" cy="1535137"/>
          </a:xfrm>
          <a:prstGeom prst="rect">
            <a:avLst/>
          </a:prstGeom>
          <a:ln w="28575">
            <a:solidFill>
              <a:schemeClr val="accent3"/>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ysClr val="windowText" lastClr="000000"/>
                </a:solidFill>
                <a:ea typeface="Segoe UI" pitchFamily="34" charset="0"/>
                <a:cs typeface="Segoe UI" pitchFamily="34" charset="0"/>
              </a:rPr>
              <a:t>Legend</a:t>
            </a:r>
          </a:p>
        </p:txBody>
      </p:sp>
      <p:pic>
        <p:nvPicPr>
          <p:cNvPr id="53" name="Graphic 52" descr="Key outline">
            <a:extLst>
              <a:ext uri="{FF2B5EF4-FFF2-40B4-BE49-F238E27FC236}">
                <a16:creationId xmlns:a16="http://schemas.microsoft.com/office/drawing/2014/main" id="{90E342F8-F54E-4F8F-9605-F07DCE9596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5400000">
            <a:off x="1071632" y="5433310"/>
            <a:ext cx="481388" cy="481388"/>
          </a:xfrm>
          <a:prstGeom prst="rect">
            <a:avLst/>
          </a:prstGeom>
        </p:spPr>
      </p:pic>
      <p:sp>
        <p:nvSpPr>
          <p:cNvPr id="51" name="TextBox 50">
            <a:extLst>
              <a:ext uri="{FF2B5EF4-FFF2-40B4-BE49-F238E27FC236}">
                <a16:creationId xmlns:a16="http://schemas.microsoft.com/office/drawing/2014/main" id="{51E96FFC-46F2-4EDA-BF6B-8BCEF2295D98}"/>
              </a:ext>
            </a:extLst>
          </p:cNvPr>
          <p:cNvSpPr txBox="1"/>
          <p:nvPr/>
        </p:nvSpPr>
        <p:spPr>
          <a:xfrm>
            <a:off x="545942" y="5884959"/>
            <a:ext cx="1479443"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b="1">
                <a:solidFill>
                  <a:schemeClr val="tx1">
                    <a:lumMod val="50000"/>
                  </a:schemeClr>
                </a:solidFill>
              </a:rPr>
              <a:t>Symmetrical SAS Key</a:t>
            </a:r>
          </a:p>
        </p:txBody>
      </p:sp>
      <p:sp>
        <p:nvSpPr>
          <p:cNvPr id="31" name="TextBox 30">
            <a:extLst>
              <a:ext uri="{FF2B5EF4-FFF2-40B4-BE49-F238E27FC236}">
                <a16:creationId xmlns:a16="http://schemas.microsoft.com/office/drawing/2014/main" id="{D4DCE0FA-2E9A-4497-B1F0-883C74F5EFFB}"/>
              </a:ext>
            </a:extLst>
          </p:cNvPr>
          <p:cNvSpPr txBox="1"/>
          <p:nvPr/>
        </p:nvSpPr>
        <p:spPr>
          <a:xfrm>
            <a:off x="4045576" y="5199523"/>
            <a:ext cx="3608451" cy="517065"/>
          </a:xfrm>
          <a:prstGeom prst="rect">
            <a:avLst/>
          </a:prstGeom>
          <a:noFill/>
        </p:spPr>
        <p:txBody>
          <a:bodyPr wrap="square" lIns="182880" tIns="146304" rIns="182880" bIns="146304" rtlCol="0">
            <a:spAutoFit/>
          </a:bodyPr>
          <a:lstStyle/>
          <a:p>
            <a:pPr>
              <a:lnSpc>
                <a:spcPct val="90000"/>
              </a:lnSpc>
              <a:spcAft>
                <a:spcPts val="600"/>
              </a:spcAft>
            </a:pPr>
            <a:r>
              <a:rPr lang="en-US" sz="1600" b="1">
                <a:gradFill>
                  <a:gsLst>
                    <a:gs pos="2917">
                      <a:schemeClr val="tx1"/>
                    </a:gs>
                    <a:gs pos="30000">
                      <a:schemeClr val="tx1"/>
                    </a:gs>
                  </a:gsLst>
                  <a:lin ang="5400000" scaled="0"/>
                </a:gradFill>
              </a:rPr>
              <a:t>CSOM</a:t>
            </a:r>
            <a:r>
              <a:rPr lang="en-US" sz="1600">
                <a:gradFill>
                  <a:gsLst>
                    <a:gs pos="2917">
                      <a:schemeClr val="tx1"/>
                    </a:gs>
                    <a:gs pos="30000">
                      <a:schemeClr val="tx1"/>
                    </a:gs>
                  </a:gsLst>
                  <a:lin ang="5400000" scaled="0"/>
                </a:gradFill>
              </a:rPr>
              <a:t> : </a:t>
            </a:r>
            <a:r>
              <a:rPr lang="en-US" sz="1600" err="1">
                <a:gradFill>
                  <a:gsLst>
                    <a:gs pos="2917">
                      <a:schemeClr val="tx1"/>
                    </a:gs>
                    <a:gs pos="30000">
                      <a:schemeClr val="tx1"/>
                    </a:gs>
                  </a:gsLst>
                  <a:lin ang="5400000" scaled="0"/>
                </a:gradFill>
              </a:rPr>
              <a:t>Site.CreateMigration</a:t>
            </a:r>
            <a:endParaRPr lang="en-US" sz="1600">
              <a:gradFill>
                <a:gsLst>
                  <a:gs pos="2917">
                    <a:schemeClr val="tx1"/>
                  </a:gs>
                  <a:gs pos="30000">
                    <a:schemeClr val="tx1"/>
                  </a:gs>
                </a:gsLst>
                <a:lin ang="5400000" scaled="0"/>
              </a:gradFill>
            </a:endParaRPr>
          </a:p>
        </p:txBody>
      </p:sp>
      <p:sp>
        <p:nvSpPr>
          <p:cNvPr id="16" name="Arrow: Pentagon 15">
            <a:extLst>
              <a:ext uri="{FF2B5EF4-FFF2-40B4-BE49-F238E27FC236}">
                <a16:creationId xmlns:a16="http://schemas.microsoft.com/office/drawing/2014/main" id="{1023749A-D18E-42C3-8430-0C335CDB6B3E}"/>
              </a:ext>
              <a:ext uri="{C183D7F6-B498-43B3-948B-1728B52AA6E4}">
                <adec:decorative xmlns:adec="http://schemas.microsoft.com/office/drawing/2017/decorative" val="0"/>
              </a:ext>
            </a:extLst>
          </p:cNvPr>
          <p:cNvSpPr/>
          <p:nvPr/>
        </p:nvSpPr>
        <p:spPr bwMode="auto">
          <a:xfrm>
            <a:off x="2806009" y="5629152"/>
            <a:ext cx="4776431" cy="60016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WebID</a:t>
            </a:r>
            <a:r>
              <a:rPr lang="en-US" sz="2000">
                <a:gradFill>
                  <a:gsLst>
                    <a:gs pos="0">
                      <a:srgbClr val="FFFFFF"/>
                    </a:gs>
                    <a:gs pos="100000">
                      <a:srgbClr val="FFFFFF"/>
                    </a:gs>
                  </a:gsLst>
                  <a:lin ang="5400000" scaled="0"/>
                </a:gradFill>
                <a:ea typeface="Segoe UI" pitchFamily="34" charset="0"/>
                <a:cs typeface="Segoe UI" pitchFamily="34" charset="0"/>
              </a:rPr>
              <a:t> +     +    + </a:t>
            </a:r>
          </a:p>
        </p:txBody>
      </p:sp>
      <p:sp>
        <p:nvSpPr>
          <p:cNvPr id="48" name="Rectangle 47" descr="Rectangle box">
            <a:extLst>
              <a:ext uri="{FF2B5EF4-FFF2-40B4-BE49-F238E27FC236}">
                <a16:creationId xmlns:a16="http://schemas.microsoft.com/office/drawing/2014/main" id="{36731FEB-1F8C-4747-BC3E-C6AB63493482}"/>
              </a:ext>
              <a:ext uri="{C183D7F6-B498-43B3-948B-1728B52AA6E4}">
                <adec:decorative xmlns:adec="http://schemas.microsoft.com/office/drawing/2017/decorative" val="0"/>
              </a:ext>
            </a:extLst>
          </p:cNvPr>
          <p:cNvSpPr/>
          <p:nvPr/>
        </p:nvSpPr>
        <p:spPr bwMode="auto">
          <a:xfrm>
            <a:off x="7785956" y="4966925"/>
            <a:ext cx="3542444" cy="16889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descr="Rectangle box">
            <a:extLst>
              <a:ext uri="{FF2B5EF4-FFF2-40B4-BE49-F238E27FC236}">
                <a16:creationId xmlns:a16="http://schemas.microsoft.com/office/drawing/2014/main" id="{9829687D-9721-48ED-ABDF-53E8149CD434}"/>
              </a:ext>
              <a:ext uri="{C183D7F6-B498-43B3-948B-1728B52AA6E4}">
                <adec:decorative xmlns:adec="http://schemas.microsoft.com/office/drawing/2017/decorative" val="0"/>
              </a:ext>
            </a:extLst>
          </p:cNvPr>
          <p:cNvSpPr/>
          <p:nvPr/>
        </p:nvSpPr>
        <p:spPr bwMode="auto">
          <a:xfrm>
            <a:off x="8046565" y="5590210"/>
            <a:ext cx="3059585" cy="95008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descr="Small rectangle box">
            <a:extLst>
              <a:ext uri="{FF2B5EF4-FFF2-40B4-BE49-F238E27FC236}">
                <a16:creationId xmlns:a16="http://schemas.microsoft.com/office/drawing/2014/main" id="{805A717D-FF5F-4700-A525-4D110A58D4DD}"/>
              </a:ext>
              <a:ext uri="{C183D7F6-B498-43B3-948B-1728B52AA6E4}">
                <adec:decorative xmlns:adec="http://schemas.microsoft.com/office/drawing/2017/decorative" val="0"/>
              </a:ext>
            </a:extLst>
          </p:cNvPr>
          <p:cNvSpPr/>
          <p:nvPr/>
        </p:nvSpPr>
        <p:spPr bwMode="auto">
          <a:xfrm>
            <a:off x="8364094" y="6166835"/>
            <a:ext cx="2446781" cy="18103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4" name="Graphic 53" descr="Key outline">
            <a:extLst>
              <a:ext uri="{FF2B5EF4-FFF2-40B4-BE49-F238E27FC236}">
                <a16:creationId xmlns:a16="http://schemas.microsoft.com/office/drawing/2014/main" id="{F435F68E-51AC-42F8-911C-00488B9413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5160662" y="5748625"/>
            <a:ext cx="350902" cy="350902"/>
          </a:xfrm>
          <a:prstGeom prst="rect">
            <a:avLst/>
          </a:prstGeom>
        </p:spPr>
      </p:pic>
      <p:pic>
        <p:nvPicPr>
          <p:cNvPr id="60" name="Graphic 59" descr="Key outline">
            <a:extLst>
              <a:ext uri="{FF2B5EF4-FFF2-40B4-BE49-F238E27FC236}">
                <a16:creationId xmlns:a16="http://schemas.microsoft.com/office/drawing/2014/main" id="{F72C38F6-2E58-4234-8CE4-39DD66CF3B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5643080" y="5729869"/>
            <a:ext cx="369658" cy="369658"/>
          </a:xfrm>
          <a:prstGeom prst="rect">
            <a:avLst/>
          </a:prstGeom>
        </p:spPr>
      </p:pic>
      <p:pic>
        <p:nvPicPr>
          <p:cNvPr id="61" name="Graphic 60" descr="Key outline">
            <a:extLst>
              <a:ext uri="{FF2B5EF4-FFF2-40B4-BE49-F238E27FC236}">
                <a16:creationId xmlns:a16="http://schemas.microsoft.com/office/drawing/2014/main" id="{C79A10FC-DC44-4EAC-95A1-2C86754DED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5400000">
            <a:off x="6109062" y="5736793"/>
            <a:ext cx="369658" cy="369658"/>
          </a:xfrm>
          <a:prstGeom prst="rect">
            <a:avLst/>
          </a:prstGeom>
        </p:spPr>
      </p:pic>
      <p:sp>
        <p:nvSpPr>
          <p:cNvPr id="13" name="Rectangle 12">
            <a:extLst>
              <a:ext uri="{FF2B5EF4-FFF2-40B4-BE49-F238E27FC236}">
                <a16:creationId xmlns:a16="http://schemas.microsoft.com/office/drawing/2014/main" id="{D992A8BC-1738-463B-9E37-24A98B22C795}"/>
              </a:ext>
              <a:ext uri="{C183D7F6-B498-43B3-948B-1728B52AA6E4}">
                <adec:decorative xmlns:adec="http://schemas.microsoft.com/office/drawing/2017/decorative" val="0"/>
              </a:ext>
            </a:extLst>
          </p:cNvPr>
          <p:cNvSpPr/>
          <p:nvPr/>
        </p:nvSpPr>
        <p:spPr bwMode="auto">
          <a:xfrm>
            <a:off x="8042162" y="5073972"/>
            <a:ext cx="1562100" cy="485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Site ID</a:t>
            </a:r>
          </a:p>
        </p:txBody>
      </p:sp>
      <p:sp>
        <p:nvSpPr>
          <p:cNvPr id="15" name="Rectangle 14">
            <a:extLst>
              <a:ext uri="{FF2B5EF4-FFF2-40B4-BE49-F238E27FC236}">
                <a16:creationId xmlns:a16="http://schemas.microsoft.com/office/drawing/2014/main" id="{592D971B-2A2C-4A91-95F0-3DF8E6D14E1C}"/>
              </a:ext>
            </a:extLst>
          </p:cNvPr>
          <p:cNvSpPr/>
          <p:nvPr/>
        </p:nvSpPr>
        <p:spPr bwMode="auto">
          <a:xfrm>
            <a:off x="8364093" y="5710921"/>
            <a:ext cx="1562100" cy="485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Web ID</a:t>
            </a:r>
          </a:p>
        </p:txBody>
      </p:sp>
    </p:spTree>
    <p:extLst>
      <p:ext uri="{BB962C8B-B14F-4D97-AF65-F5344CB8AC3E}">
        <p14:creationId xmlns:p14="http://schemas.microsoft.com/office/powerpoint/2010/main" val="5580904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Azure Storage Options</a:t>
            </a:r>
            <a:endParaRPr lang="en-US" sz="3529">
              <a:solidFill>
                <a:schemeClr val="accent3"/>
              </a:solidFill>
            </a:endParaRPr>
          </a:p>
        </p:txBody>
      </p:sp>
      <p:sp>
        <p:nvSpPr>
          <p:cNvPr id="5" name="Text Placeholder 1">
            <a:extLst>
              <a:ext uri="{FF2B5EF4-FFF2-40B4-BE49-F238E27FC236}">
                <a16:creationId xmlns:a16="http://schemas.microsoft.com/office/drawing/2014/main" id="{9C934BCC-17A8-42AD-8421-1BE3AC518E45}"/>
              </a:ext>
            </a:extLst>
          </p:cNvPr>
          <p:cNvSpPr>
            <a:spLocks noGrp="1"/>
          </p:cNvSpPr>
          <p:nvPr>
            <p:ph type="body" sz="quarter" idx="10"/>
          </p:nvPr>
        </p:nvSpPr>
        <p:spPr>
          <a:xfrm>
            <a:off x="269240" y="1083695"/>
            <a:ext cx="11300566" cy="5650778"/>
          </a:xfrm>
        </p:spPr>
        <p:txBody>
          <a:bodyPr/>
          <a:lstStyle/>
          <a:p>
            <a:pPr marL="0" indent="0">
              <a:buNone/>
            </a:pPr>
            <a:r>
              <a:rPr lang="en-US" sz="2800">
                <a:solidFill>
                  <a:schemeClr val="tx1">
                    <a:lumMod val="50000"/>
                  </a:schemeClr>
                </a:solidFill>
              </a:rPr>
              <a:t>Option 1:  Use a temporary blob store</a:t>
            </a:r>
          </a:p>
          <a:p>
            <a:pPr lvl="1"/>
            <a:r>
              <a:rPr lang="en-US" sz="2400">
                <a:solidFill>
                  <a:schemeClr val="tx1">
                    <a:lumMod val="50000"/>
                  </a:schemeClr>
                </a:solidFill>
                <a:latin typeface="+mj-lt"/>
              </a:rPr>
              <a:t>Automatic configuration containers/keys.</a:t>
            </a:r>
          </a:p>
          <a:p>
            <a:pPr lvl="1"/>
            <a:r>
              <a:rPr lang="en-US" sz="2400">
                <a:solidFill>
                  <a:schemeClr val="tx1">
                    <a:lumMod val="50000"/>
                  </a:schemeClr>
                </a:solidFill>
                <a:latin typeface="+mj-lt"/>
              </a:rPr>
              <a:t>Data is encrypted during upload/import phases.</a:t>
            </a:r>
          </a:p>
          <a:p>
            <a:pPr lvl="1"/>
            <a:r>
              <a:rPr lang="en-US" sz="2400">
                <a:solidFill>
                  <a:schemeClr val="tx1">
                    <a:lumMod val="50000"/>
                  </a:schemeClr>
                </a:solidFill>
                <a:latin typeface="+mj-lt"/>
              </a:rPr>
              <a:t>Files/manifest are encrypted at rest </a:t>
            </a:r>
            <a:r>
              <a:rPr lang="en-US" sz="1800" i="1">
                <a:solidFill>
                  <a:schemeClr val="tx1">
                    <a:lumMod val="50000"/>
                  </a:schemeClr>
                </a:solidFill>
                <a:latin typeface="+mj-lt"/>
              </a:rPr>
              <a:t>(AES-256-CBC standard)</a:t>
            </a:r>
          </a:p>
          <a:p>
            <a:pPr lvl="1"/>
            <a:r>
              <a:rPr lang="en-US" sz="2400">
                <a:solidFill>
                  <a:schemeClr val="tx1">
                    <a:lumMod val="50000"/>
                  </a:schemeClr>
                </a:solidFill>
                <a:latin typeface="+mj-lt"/>
              </a:rPr>
              <a:t>Key generated programmatically </a:t>
            </a:r>
            <a:r>
              <a:rPr lang="en-US" sz="1800" i="1">
                <a:solidFill>
                  <a:schemeClr val="tx1">
                    <a:lumMod val="50000"/>
                  </a:schemeClr>
                </a:solidFill>
                <a:latin typeface="+mj-lt"/>
              </a:rPr>
              <a:t>(valid for 3 days)</a:t>
            </a:r>
          </a:p>
          <a:p>
            <a:pPr lvl="1"/>
            <a:r>
              <a:rPr lang="en-US" sz="2400">
                <a:solidFill>
                  <a:schemeClr val="tx1">
                    <a:lumMod val="50000"/>
                  </a:schemeClr>
                </a:solidFill>
                <a:latin typeface="+mj-lt"/>
              </a:rPr>
              <a:t>Container lives longer than key. </a:t>
            </a:r>
          </a:p>
          <a:p>
            <a:pPr lvl="1"/>
            <a:r>
              <a:rPr lang="en-US" sz="2400">
                <a:solidFill>
                  <a:schemeClr val="tx1">
                    <a:lumMod val="50000"/>
                  </a:schemeClr>
                </a:solidFill>
                <a:latin typeface="+mj-lt"/>
              </a:rPr>
              <a:t>Data stored 4-30 days then deleted.</a:t>
            </a:r>
          </a:p>
          <a:p>
            <a:pPr lvl="1"/>
            <a:r>
              <a:rPr lang="en-US" sz="2400">
                <a:solidFill>
                  <a:schemeClr val="tx1">
                    <a:lumMod val="50000"/>
                  </a:schemeClr>
                </a:solidFill>
                <a:latin typeface="+mj-lt"/>
              </a:rPr>
              <a:t>Container purged 30-90 days after creation.</a:t>
            </a:r>
          </a:p>
          <a:p>
            <a:pPr marL="336145" lvl="1" indent="0">
              <a:buNone/>
            </a:pPr>
            <a:endParaRPr lang="en-US" sz="2800">
              <a:solidFill>
                <a:schemeClr val="tx1">
                  <a:lumMod val="50000"/>
                </a:schemeClr>
              </a:solidFill>
            </a:endParaRPr>
          </a:p>
          <a:p>
            <a:pPr marL="0" indent="0">
              <a:buNone/>
            </a:pPr>
            <a:endParaRPr lang="en-US" sz="2800">
              <a:solidFill>
                <a:schemeClr val="tx1">
                  <a:lumMod val="50000"/>
                </a:schemeClr>
              </a:solidFill>
            </a:endParaRPr>
          </a:p>
          <a:p>
            <a:pPr marL="0" indent="0">
              <a:buNone/>
            </a:pPr>
            <a:r>
              <a:rPr lang="en-US" sz="2800">
                <a:solidFill>
                  <a:schemeClr val="tx1">
                    <a:lumMod val="50000"/>
                  </a:schemeClr>
                </a:solidFill>
              </a:rPr>
              <a:t>Option 2: Use your own blob store/Azure Subscription</a:t>
            </a:r>
          </a:p>
          <a:p>
            <a:pPr lvl="1"/>
            <a:r>
              <a:rPr lang="en-US" sz="2400">
                <a:solidFill>
                  <a:schemeClr val="tx1">
                    <a:lumMod val="50000"/>
                  </a:schemeClr>
                </a:solidFill>
                <a:latin typeface="+mj-lt"/>
              </a:rPr>
              <a:t>You pay for storage and manage keys/expiration.</a:t>
            </a:r>
          </a:p>
          <a:p>
            <a:pPr lvl="1"/>
            <a:r>
              <a:rPr lang="en-US" sz="2400">
                <a:solidFill>
                  <a:schemeClr val="tx1">
                    <a:lumMod val="50000"/>
                  </a:schemeClr>
                </a:solidFill>
                <a:latin typeface="+mj-lt"/>
              </a:rPr>
              <a:t>Create a storage container in a specific region.</a:t>
            </a:r>
          </a:p>
        </p:txBody>
      </p:sp>
      <p:sp>
        <p:nvSpPr>
          <p:cNvPr id="6" name="TextBox 5">
            <a:extLst>
              <a:ext uri="{FF2B5EF4-FFF2-40B4-BE49-F238E27FC236}">
                <a16:creationId xmlns:a16="http://schemas.microsoft.com/office/drawing/2014/main" id="{C5F6FE3F-A8C7-44BF-9A04-E57C48BE6AE6}"/>
              </a:ext>
            </a:extLst>
          </p:cNvPr>
          <p:cNvSpPr txBox="1"/>
          <p:nvPr/>
        </p:nvSpPr>
        <p:spPr>
          <a:xfrm>
            <a:off x="752890" y="4629157"/>
            <a:ext cx="9956380" cy="461665"/>
          </a:xfrm>
          <a:prstGeom prst="rect">
            <a:avLst/>
          </a:prstGeom>
          <a:solidFill>
            <a:schemeClr val="accent3"/>
          </a:solidFill>
        </p:spPr>
        <p:txBody>
          <a:bodyPr wrap="square">
            <a:spAutoFit/>
          </a:bodyPr>
          <a:lstStyle/>
          <a:p>
            <a:pPr marL="336145" lvl="1" indent="0">
              <a:buNone/>
            </a:pPr>
            <a:r>
              <a:rPr lang="en-US" sz="2400">
                <a:solidFill>
                  <a:schemeClr val="bg1"/>
                </a:solidFill>
                <a:latin typeface="+mj-lt"/>
              </a:rPr>
              <a:t>Each container is dedicated to the customer and not reused.</a:t>
            </a:r>
          </a:p>
        </p:txBody>
      </p:sp>
    </p:spTree>
    <p:extLst>
      <p:ext uri="{BB962C8B-B14F-4D97-AF65-F5344CB8AC3E}">
        <p14:creationId xmlns:p14="http://schemas.microsoft.com/office/powerpoint/2010/main" val="3090608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cs typeface="Segoe UI"/>
              </a:rPr>
              <a:t>Best Practices to Optimize Migration Speed</a:t>
            </a:r>
          </a:p>
        </p:txBody>
      </p:sp>
      <p:graphicFrame>
        <p:nvGraphicFramePr>
          <p:cNvPr id="2" name="Diagram 1">
            <a:extLst>
              <a:ext uri="{FF2B5EF4-FFF2-40B4-BE49-F238E27FC236}">
                <a16:creationId xmlns:a16="http://schemas.microsoft.com/office/drawing/2014/main" id="{E7AC0AF9-41BB-4C0A-A680-735B634C654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57090972"/>
              </p:ext>
            </p:extLst>
          </p:nvPr>
        </p:nvGraphicFramePr>
        <p:xfrm>
          <a:off x="324039" y="1574584"/>
          <a:ext cx="11543921" cy="4507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0FB1265-FA1E-4E4F-8614-340D5997E890}"/>
              </a:ext>
            </a:extLst>
          </p:cNvPr>
          <p:cNvSpPr txBox="1"/>
          <p:nvPr/>
        </p:nvSpPr>
        <p:spPr>
          <a:xfrm>
            <a:off x="1177160" y="6383823"/>
            <a:ext cx="11267088" cy="369332"/>
          </a:xfrm>
          <a:prstGeom prst="rect">
            <a:avLst/>
          </a:prstGeom>
          <a:noFill/>
        </p:spPr>
        <p:txBody>
          <a:bodyPr wrap="square">
            <a:spAutoFit/>
          </a:bodyPr>
          <a:lstStyle/>
          <a:p>
            <a:r>
              <a:rPr lang="en-US">
                <a:hlinkClick r:id="rId8"/>
              </a:rPr>
              <a:t>https://docs.microsoft.com/en-us/sharepointmigration/sharepoint-online-and-onedrive-migration-speed - </a:t>
            </a:r>
            <a:endParaRPr lang="en-US"/>
          </a:p>
        </p:txBody>
      </p:sp>
    </p:spTree>
    <p:extLst>
      <p:ext uri="{BB962C8B-B14F-4D97-AF65-F5344CB8AC3E}">
        <p14:creationId xmlns:p14="http://schemas.microsoft.com/office/powerpoint/2010/main" val="38652596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E56261-FD65-4888-AA09-C7F7CD4B513E}"/>
              </a:ext>
            </a:extLst>
          </p:cNvPr>
          <p:cNvSpPr>
            <a:spLocks noGrp="1"/>
          </p:cNvSpPr>
          <p:nvPr>
            <p:ph type="title"/>
          </p:nvPr>
        </p:nvSpPr>
        <p:spPr/>
        <p:txBody>
          <a:bodyPr vert="horz" wrap="square" lIns="146304" tIns="91440" rIns="146304" bIns="91440" rtlCol="0" anchor="t">
            <a:noAutofit/>
          </a:bodyPr>
          <a:lstStyle/>
          <a:p>
            <a:r>
              <a:rPr lang="en-US" sz="4400">
                <a:solidFill>
                  <a:schemeClr val="accent3"/>
                </a:solidFill>
                <a:cs typeface="Segoe UI"/>
              </a:rPr>
              <a:t>Additional Recommendations to Optimize Speed</a:t>
            </a:r>
            <a:endParaRPr lang="en-US" sz="4313">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184581" y="1189176"/>
            <a:ext cx="11543921" cy="3668697"/>
          </a:xfrm>
        </p:spPr>
        <p:txBody>
          <a:bodyPr/>
          <a:lstStyle/>
          <a:p>
            <a:r>
              <a:rPr lang="en-US" sz="2800">
                <a:solidFill>
                  <a:schemeClr val="tx1">
                    <a:lumMod val="50000"/>
                  </a:schemeClr>
                </a:solidFill>
              </a:rPr>
              <a:t>The speed at which that information can be read can impact your migration.</a:t>
            </a:r>
          </a:p>
          <a:p>
            <a:r>
              <a:rPr lang="en-US" sz="2800">
                <a:solidFill>
                  <a:schemeClr val="tx1">
                    <a:lumMod val="50000"/>
                  </a:schemeClr>
                </a:solidFill>
              </a:rPr>
              <a:t>The speed is usually impacted by either:</a:t>
            </a:r>
          </a:p>
          <a:p>
            <a:pPr lvl="1"/>
            <a:r>
              <a:rPr lang="en-US" sz="2400">
                <a:solidFill>
                  <a:schemeClr val="tx1">
                    <a:lumMod val="50000"/>
                  </a:schemeClr>
                </a:solidFill>
                <a:latin typeface="+mj-lt"/>
              </a:rPr>
              <a:t>The local network speed between the migration computer and the file server</a:t>
            </a:r>
          </a:p>
          <a:p>
            <a:pPr lvl="1"/>
            <a:r>
              <a:rPr lang="en-US" sz="2400">
                <a:solidFill>
                  <a:schemeClr val="tx1">
                    <a:lumMod val="50000"/>
                  </a:schemeClr>
                </a:solidFill>
                <a:latin typeface="+mj-lt"/>
              </a:rPr>
              <a:t>The performance of the SharePoint Server/file server itself.</a:t>
            </a:r>
            <a:endParaRPr lang="en-US" sz="2800">
              <a:solidFill>
                <a:schemeClr val="tx1">
                  <a:lumMod val="50000"/>
                </a:schemeClr>
              </a:solidFill>
            </a:endParaRPr>
          </a:p>
          <a:p>
            <a:r>
              <a:rPr lang="en-US" sz="2800">
                <a:solidFill>
                  <a:schemeClr val="tx1">
                    <a:lumMod val="50000"/>
                  </a:schemeClr>
                </a:solidFill>
              </a:rPr>
              <a:t>Stop other applications competing with disk load </a:t>
            </a:r>
            <a:r>
              <a:rPr lang="en-US" sz="2000" i="1">
                <a:solidFill>
                  <a:schemeClr val="tx1">
                    <a:lumMod val="50000"/>
                  </a:schemeClr>
                </a:solidFill>
              </a:rPr>
              <a:t>(backups, antivirus scanning, etc.)</a:t>
            </a:r>
          </a:p>
          <a:p>
            <a:r>
              <a:rPr lang="en-US" sz="2800">
                <a:solidFill>
                  <a:schemeClr val="tx1">
                    <a:lumMod val="50000"/>
                  </a:schemeClr>
                </a:solidFill>
              </a:rPr>
              <a:t>Ensure adequate bandwidth from migration computer to Azure.</a:t>
            </a:r>
          </a:p>
          <a:p>
            <a:r>
              <a:rPr lang="en-US" sz="2800">
                <a:solidFill>
                  <a:schemeClr val="tx1">
                    <a:lumMod val="50000"/>
                  </a:schemeClr>
                </a:solidFill>
              </a:rPr>
              <a:t>Stop other applications competing for outbound network access.</a:t>
            </a:r>
          </a:p>
        </p:txBody>
      </p:sp>
    </p:spTree>
    <p:extLst>
      <p:ext uri="{BB962C8B-B14F-4D97-AF65-F5344CB8AC3E}">
        <p14:creationId xmlns:p14="http://schemas.microsoft.com/office/powerpoint/2010/main" val="42415546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cs typeface="Segoe UI"/>
              </a:rPr>
              <a:t>Migration Service API Scales Linearly</a:t>
            </a:r>
          </a:p>
        </p:txBody>
      </p:sp>
      <p:sp>
        <p:nvSpPr>
          <p:cNvPr id="7" name="TextBox 6">
            <a:extLst>
              <a:ext uri="{FF2B5EF4-FFF2-40B4-BE49-F238E27FC236}">
                <a16:creationId xmlns:a16="http://schemas.microsoft.com/office/drawing/2014/main" id="{067B64BA-B9A2-474A-BD42-55CC23B9F7AC}"/>
              </a:ext>
            </a:extLst>
          </p:cNvPr>
          <p:cNvSpPr txBox="1"/>
          <p:nvPr/>
        </p:nvSpPr>
        <p:spPr>
          <a:xfrm>
            <a:off x="266920" y="1173562"/>
            <a:ext cx="5952511" cy="5096780"/>
          </a:xfrm>
          <a:prstGeom prst="rect">
            <a:avLst/>
          </a:prstGeom>
        </p:spPr>
        <p:txBody>
          <a:bodyPr vert="horz" wrap="square" lIns="146304" tIns="91440" rIns="146304" bIns="91440" rtlCol="0">
            <a:spAutoFit/>
          </a:bodyPr>
          <a:lstStyle>
            <a:lvl1pPr marL="336145" marR="0" indent="-336145" defTabSz="914367" fontAlgn="auto">
              <a:lnSpc>
                <a:spcPct val="90000"/>
              </a:lnSpc>
              <a:spcBef>
                <a:spcPct val="20000"/>
              </a:spcBef>
              <a:spcAft>
                <a:spcPts val="0"/>
              </a:spcAft>
              <a:buClrTx/>
              <a:buSzPct val="90000"/>
              <a:buFont typeface="Arial" pitchFamily="34" charset="0"/>
              <a:buChar char="•"/>
              <a:tabLst/>
              <a:defRPr sz="2800" spc="0" baseline="0">
                <a:solidFill>
                  <a:schemeClr val="tx1">
                    <a:lumMod val="50000"/>
                  </a:schemeClr>
                </a:solidFill>
                <a:latin typeface="+mj-lt"/>
              </a:defRPr>
            </a:lvl1pPr>
            <a:lvl2pPr marL="572691" marR="0" lvl="1" indent="-236546" defTabSz="914367" fontAlgn="auto">
              <a:lnSpc>
                <a:spcPct val="90000"/>
              </a:lnSpc>
              <a:spcBef>
                <a:spcPct val="20000"/>
              </a:spcBef>
              <a:spcAft>
                <a:spcPts val="0"/>
              </a:spcAft>
              <a:buClrTx/>
              <a:buSzPct val="90000"/>
              <a:buFont typeface="Arial" pitchFamily="34" charset="0"/>
              <a:buChar char="•"/>
              <a:tabLst/>
              <a:defRPr sz="2800" spc="0" baseline="0">
                <a:solidFill>
                  <a:schemeClr val="tx1">
                    <a:lumMod val="50000"/>
                  </a:schemeClr>
                </a:solidFill>
                <a:latin typeface="+mj-lt"/>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t>Average migration speed </a:t>
            </a:r>
            <a:r>
              <a:rPr lang="en-US">
                <a:solidFill>
                  <a:schemeClr val="accent3"/>
                </a:solidFill>
              </a:rPr>
              <a:t>scales linearly </a:t>
            </a:r>
            <a:r>
              <a:rPr lang="en-US"/>
              <a:t>to the number of migration machines/agents…</a:t>
            </a:r>
          </a:p>
          <a:p>
            <a:r>
              <a:rPr lang="en-US"/>
              <a:t>…unless overall throughput hits the upper limit of your network bandwidth.</a:t>
            </a:r>
          </a:p>
          <a:p>
            <a:r>
              <a:rPr lang="en-US"/>
              <a:t>Multiple migration machines reading the same source path can impact throughput.</a:t>
            </a:r>
          </a:p>
          <a:p>
            <a:r>
              <a:rPr lang="en-US"/>
              <a:t>There’s no limit on migration machines/agents. Many customers are using 20+ agents.</a:t>
            </a:r>
          </a:p>
        </p:txBody>
      </p:sp>
      <p:sp>
        <p:nvSpPr>
          <p:cNvPr id="6" name="TextBox 5">
            <a:extLst>
              <a:ext uri="{FF2B5EF4-FFF2-40B4-BE49-F238E27FC236}">
                <a16:creationId xmlns:a16="http://schemas.microsoft.com/office/drawing/2014/main" id="{7F5EE73E-6B0C-4FBA-B086-C85D10762304}"/>
              </a:ext>
            </a:extLst>
          </p:cNvPr>
          <p:cNvSpPr txBox="1"/>
          <p:nvPr/>
        </p:nvSpPr>
        <p:spPr>
          <a:xfrm>
            <a:off x="266920" y="6323093"/>
            <a:ext cx="6910901" cy="369332"/>
          </a:xfrm>
          <a:prstGeom prst="rect">
            <a:avLst/>
          </a:prstGeom>
          <a:noFill/>
        </p:spPr>
        <p:txBody>
          <a:bodyPr wrap="square">
            <a:spAutoFit/>
          </a:bodyPr>
          <a:lstStyle>
            <a:defPPr>
              <a:defRPr lang="en-US"/>
            </a:defPPr>
            <a:lvl1pPr lvl="0">
              <a:defRPr>
                <a:solidFill>
                  <a:schemeClr val="tx1">
                    <a:lumMod val="50000"/>
                  </a:schemeClr>
                </a:solidFill>
                <a:latin typeface="+mj-lt"/>
              </a:defRPr>
            </a:lvl1pPr>
          </a:lstStyle>
          <a:p>
            <a:r>
              <a:rPr lang="en-US">
                <a:hlinkClick r:id="rId3"/>
              </a:rPr>
              <a:t>https://docs.microsoft.com/en-us/sharepointmigration/mm-faqs </a:t>
            </a:r>
            <a:endParaRPr lang="en-US"/>
          </a:p>
        </p:txBody>
      </p:sp>
      <p:pic>
        <p:nvPicPr>
          <p:cNvPr id="5" name="Picture 4" descr="Female/Male small business professionals collaborating using an HP Elite Book; open office plan; collaboration; desk; devices.">
            <a:extLst>
              <a:ext uri="{FF2B5EF4-FFF2-40B4-BE49-F238E27FC236}">
                <a16:creationId xmlns:a16="http://schemas.microsoft.com/office/drawing/2014/main" id="{F230810B-0C48-4D9B-AAA5-489955751C5B}"/>
              </a:ext>
            </a:extLst>
          </p:cNvPr>
          <p:cNvPicPr>
            <a:picLocks noChangeAspect="1"/>
          </p:cNvPicPr>
          <p:nvPr/>
        </p:nvPicPr>
        <p:blipFill rotWithShape="1">
          <a:blip r:embed="rId4">
            <a:extLst>
              <a:ext uri="{28A0092B-C50C-407E-A947-70E740481C1C}">
                <a14:useLocalDpi xmlns:a14="http://schemas.microsoft.com/office/drawing/2010/main" val="0"/>
              </a:ext>
            </a:extLst>
          </a:blip>
          <a:srcRect l="2314" t="1742" r="25604" b="1742"/>
          <a:stretch/>
        </p:blipFill>
        <p:spPr>
          <a:xfrm>
            <a:off x="6712704" y="1162578"/>
            <a:ext cx="6372537" cy="5695422"/>
          </a:xfrm>
          <a:custGeom>
            <a:avLst/>
            <a:gdLst>
              <a:gd name="connsiteX0" fmla="*/ 0 w 5299819"/>
              <a:gd name="connsiteY0" fmla="*/ 0 h 4736686"/>
              <a:gd name="connsiteX1" fmla="*/ 5299819 w 5299819"/>
              <a:gd name="connsiteY1" fmla="*/ 0 h 4736686"/>
              <a:gd name="connsiteX2" fmla="*/ 5299819 w 5299819"/>
              <a:gd name="connsiteY2" fmla="*/ 4736686 h 4736686"/>
              <a:gd name="connsiteX3" fmla="*/ 0 w 5299819"/>
              <a:gd name="connsiteY3" fmla="*/ 4736686 h 4736686"/>
            </a:gdLst>
            <a:ahLst/>
            <a:cxnLst>
              <a:cxn ang="0">
                <a:pos x="connsiteX0" y="connsiteY0"/>
              </a:cxn>
              <a:cxn ang="0">
                <a:pos x="connsiteX1" y="connsiteY1"/>
              </a:cxn>
              <a:cxn ang="0">
                <a:pos x="connsiteX2" y="connsiteY2"/>
              </a:cxn>
              <a:cxn ang="0">
                <a:pos x="connsiteX3" y="connsiteY3"/>
              </a:cxn>
            </a:cxnLst>
            <a:rect l="l" t="t" r="r" b="b"/>
            <a:pathLst>
              <a:path w="5299819" h="4736686">
                <a:moveTo>
                  <a:pt x="0" y="0"/>
                </a:moveTo>
                <a:lnTo>
                  <a:pt x="5299819" y="0"/>
                </a:lnTo>
                <a:lnTo>
                  <a:pt x="5299819" y="4736686"/>
                </a:lnTo>
                <a:lnTo>
                  <a:pt x="0" y="4736686"/>
                </a:lnTo>
                <a:close/>
              </a:path>
            </a:pathLst>
          </a:custGeom>
        </p:spPr>
      </p:pic>
    </p:spTree>
    <p:extLst>
      <p:ext uri="{BB962C8B-B14F-4D97-AF65-F5344CB8AC3E}">
        <p14:creationId xmlns:p14="http://schemas.microsoft.com/office/powerpoint/2010/main" val="1042853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Scale out Migration Machines </a:t>
            </a: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11310311" cy="4752070"/>
          </a:xfrm>
        </p:spPr>
        <p:txBody>
          <a:bodyPr/>
          <a:lstStyle/>
          <a:p>
            <a:pPr marL="0" indent="0">
              <a:buNone/>
            </a:pPr>
            <a:endParaRPr lang="en-US" sz="2800">
              <a:solidFill>
                <a:schemeClr val="tx1">
                  <a:lumMod val="50000"/>
                </a:schemeClr>
              </a:solidFill>
            </a:endParaRPr>
          </a:p>
          <a:p>
            <a:pPr marL="0" indent="0">
              <a:buNone/>
            </a:pPr>
            <a:endParaRPr lang="en-US" sz="2800">
              <a:solidFill>
                <a:schemeClr val="tx1">
                  <a:lumMod val="50000"/>
                </a:schemeClr>
              </a:solidFill>
            </a:endParaRPr>
          </a:p>
          <a:p>
            <a:pPr marL="0" indent="0">
              <a:buNone/>
            </a:pPr>
            <a:endParaRPr lang="en-US" sz="2800">
              <a:solidFill>
                <a:schemeClr val="tx1">
                  <a:lumMod val="50000"/>
                </a:schemeClr>
              </a:solidFill>
            </a:endParaRPr>
          </a:p>
          <a:p>
            <a:endParaRPr lang="en-US" sz="2800">
              <a:solidFill>
                <a:schemeClr val="tx1">
                  <a:lumMod val="50000"/>
                </a:schemeClr>
              </a:solidFill>
            </a:endParaRPr>
          </a:p>
          <a:p>
            <a:endParaRPr lang="en-US" sz="2800">
              <a:solidFill>
                <a:schemeClr val="tx1">
                  <a:lumMod val="50000"/>
                </a:schemeClr>
              </a:solidFill>
            </a:endParaRPr>
          </a:p>
          <a:p>
            <a:endParaRPr lang="en-US" sz="2800">
              <a:solidFill>
                <a:schemeClr val="tx1">
                  <a:lumMod val="50000"/>
                </a:schemeClr>
              </a:solidFill>
            </a:endParaRPr>
          </a:p>
          <a:p>
            <a:endParaRPr lang="en-US" sz="2800">
              <a:solidFill>
                <a:schemeClr val="tx1">
                  <a:lumMod val="50000"/>
                </a:schemeClr>
              </a:solidFill>
            </a:endParaRPr>
          </a:p>
          <a:p>
            <a:endParaRPr lang="en-US" sz="2800">
              <a:solidFill>
                <a:schemeClr val="tx1">
                  <a:lumMod val="50000"/>
                </a:schemeClr>
              </a:solidFill>
            </a:endParaRPr>
          </a:p>
          <a:p>
            <a:r>
              <a:rPr lang="en-US" sz="2800">
                <a:solidFill>
                  <a:schemeClr val="tx1">
                    <a:lumMod val="50000"/>
                  </a:schemeClr>
                </a:solidFill>
              </a:rPr>
              <a:t>For large migrations (over 100TB) navigate to </a:t>
            </a:r>
            <a:r>
              <a:rPr lang="en-US" sz="2800">
                <a:solidFill>
                  <a:schemeClr val="tx1">
                    <a:lumMod val="50000"/>
                  </a:schemeClr>
                </a:solidFill>
                <a:hlinkClick r:id="rId3"/>
              </a:rPr>
              <a:t>https://admin.microsoft.com/</a:t>
            </a:r>
            <a:r>
              <a:rPr lang="en-US" sz="2800">
                <a:solidFill>
                  <a:schemeClr val="tx1">
                    <a:lumMod val="50000"/>
                  </a:schemeClr>
                </a:solidFill>
              </a:rPr>
              <a:t> open a service request: "Large Migration"</a:t>
            </a:r>
          </a:p>
        </p:txBody>
      </p:sp>
      <p:graphicFrame>
        <p:nvGraphicFramePr>
          <p:cNvPr id="2" name="Table 1">
            <a:extLst>
              <a:ext uri="{FF2B5EF4-FFF2-40B4-BE49-F238E27FC236}">
                <a16:creationId xmlns:a16="http://schemas.microsoft.com/office/drawing/2014/main" id="{1386156A-135A-4DA0-A73F-608882FA54EE}"/>
              </a:ext>
            </a:extLst>
          </p:cNvPr>
          <p:cNvGraphicFramePr>
            <a:graphicFrameLocks noGrp="1"/>
          </p:cNvGraphicFramePr>
          <p:nvPr>
            <p:extLst>
              <p:ext uri="{D42A27DB-BD31-4B8C-83A1-F6EECF244321}">
                <p14:modId xmlns:p14="http://schemas.microsoft.com/office/powerpoint/2010/main" val="2222137008"/>
              </p:ext>
            </p:extLst>
          </p:nvPr>
        </p:nvGraphicFramePr>
        <p:xfrm>
          <a:off x="507420" y="1474581"/>
          <a:ext cx="4896036" cy="3099933"/>
        </p:xfrm>
        <a:graphic>
          <a:graphicData uri="http://schemas.openxmlformats.org/drawingml/2006/table">
            <a:tbl>
              <a:tblPr firstRow="1">
                <a:tableStyleId>{EB344D84-9AFB-497E-A393-DC336BA19D2E}</a:tableStyleId>
              </a:tblPr>
              <a:tblGrid>
                <a:gridCol w="2287618">
                  <a:extLst>
                    <a:ext uri="{9D8B030D-6E8A-4147-A177-3AD203B41FA5}">
                      <a16:colId xmlns:a16="http://schemas.microsoft.com/office/drawing/2014/main" val="4222656989"/>
                    </a:ext>
                  </a:extLst>
                </a:gridCol>
                <a:gridCol w="2608418">
                  <a:extLst>
                    <a:ext uri="{9D8B030D-6E8A-4147-A177-3AD203B41FA5}">
                      <a16:colId xmlns:a16="http://schemas.microsoft.com/office/drawing/2014/main" val="1638946973"/>
                    </a:ext>
                  </a:extLst>
                </a:gridCol>
              </a:tblGrid>
              <a:tr h="650102">
                <a:tc>
                  <a:txBody>
                    <a:bodyPr/>
                    <a:lstStyle/>
                    <a:p>
                      <a:pPr algn="ctr"/>
                      <a:r>
                        <a:rPr lang="en-US" sz="1900"/>
                        <a:t>Total data volume</a:t>
                      </a:r>
                      <a:endParaRPr lang="en-US" sz="1900" b="1"/>
                    </a:p>
                  </a:txBody>
                  <a:tcPr marL="39474" marR="39474" marT="19737" marB="19737" anchor="ctr"/>
                </a:tc>
                <a:tc>
                  <a:txBody>
                    <a:bodyPr/>
                    <a:lstStyle/>
                    <a:p>
                      <a:pPr algn="ctr"/>
                      <a:r>
                        <a:rPr lang="en-US" sz="1900"/>
                        <a:t>Migration Machines</a:t>
                      </a:r>
                      <a:endParaRPr lang="en-US" sz="1900" b="1"/>
                    </a:p>
                  </a:txBody>
                  <a:tcPr marL="39474" marR="39474" marT="19737" marB="19737" anchor="ctr"/>
                </a:tc>
                <a:extLst>
                  <a:ext uri="{0D108BD9-81ED-4DB2-BD59-A6C34878D82A}">
                    <a16:rowId xmlns:a16="http://schemas.microsoft.com/office/drawing/2014/main" val="3448167306"/>
                  </a:ext>
                </a:extLst>
              </a:tr>
              <a:tr h="499525">
                <a:tc>
                  <a:txBody>
                    <a:bodyPr/>
                    <a:lstStyle/>
                    <a:p>
                      <a:pPr algn="ctr"/>
                      <a:r>
                        <a:rPr lang="en-US" sz="2200"/>
                        <a:t>Less than 1 TB</a:t>
                      </a:r>
                    </a:p>
                  </a:txBody>
                  <a:tcPr marL="39474" marR="39474" marT="19737" marB="19737" anchor="ctr"/>
                </a:tc>
                <a:tc>
                  <a:txBody>
                    <a:bodyPr/>
                    <a:lstStyle/>
                    <a:p>
                      <a:pPr algn="ctr"/>
                      <a:r>
                        <a:rPr lang="en-US" sz="2200"/>
                        <a:t>2</a:t>
                      </a:r>
                    </a:p>
                  </a:txBody>
                  <a:tcPr marL="39474" marR="39474" marT="19737" marB="19737" anchor="ctr"/>
                </a:tc>
                <a:extLst>
                  <a:ext uri="{0D108BD9-81ED-4DB2-BD59-A6C34878D82A}">
                    <a16:rowId xmlns:a16="http://schemas.microsoft.com/office/drawing/2014/main" val="4189765916"/>
                  </a:ext>
                </a:extLst>
              </a:tr>
              <a:tr h="650102">
                <a:tc>
                  <a:txBody>
                    <a:bodyPr/>
                    <a:lstStyle/>
                    <a:p>
                      <a:pPr algn="ctr"/>
                      <a:r>
                        <a:rPr lang="en-US" sz="2200"/>
                        <a:t>1TB - 5 TB</a:t>
                      </a:r>
                    </a:p>
                  </a:txBody>
                  <a:tcPr marL="39474" marR="39474" marT="19737" marB="19737" anchor="ctr"/>
                </a:tc>
                <a:tc>
                  <a:txBody>
                    <a:bodyPr/>
                    <a:lstStyle/>
                    <a:p>
                      <a:pPr algn="ctr"/>
                      <a:r>
                        <a:rPr lang="en-US" sz="2200"/>
                        <a:t>4</a:t>
                      </a:r>
                    </a:p>
                  </a:txBody>
                  <a:tcPr marL="39474" marR="39474" marT="19737" marB="19737" anchor="ctr"/>
                </a:tc>
                <a:extLst>
                  <a:ext uri="{0D108BD9-81ED-4DB2-BD59-A6C34878D82A}">
                    <a16:rowId xmlns:a16="http://schemas.microsoft.com/office/drawing/2014/main" val="1589493097"/>
                  </a:ext>
                </a:extLst>
              </a:tr>
              <a:tr h="650102">
                <a:tc>
                  <a:txBody>
                    <a:bodyPr/>
                    <a:lstStyle/>
                    <a:p>
                      <a:pPr algn="ctr"/>
                      <a:r>
                        <a:rPr lang="en-US" sz="2200"/>
                        <a:t>5TB - 10TB</a:t>
                      </a:r>
                    </a:p>
                  </a:txBody>
                  <a:tcPr marL="39474" marR="39474" marT="19737" marB="19737" anchor="ctr"/>
                </a:tc>
                <a:tc>
                  <a:txBody>
                    <a:bodyPr/>
                    <a:lstStyle/>
                    <a:p>
                      <a:pPr algn="ctr"/>
                      <a:r>
                        <a:rPr lang="en-US" sz="2200"/>
                        <a:t>5</a:t>
                      </a:r>
                    </a:p>
                  </a:txBody>
                  <a:tcPr marL="39474" marR="39474" marT="19737" marB="19737" anchor="ctr"/>
                </a:tc>
                <a:extLst>
                  <a:ext uri="{0D108BD9-81ED-4DB2-BD59-A6C34878D82A}">
                    <a16:rowId xmlns:a16="http://schemas.microsoft.com/office/drawing/2014/main" val="351248042"/>
                  </a:ext>
                </a:extLst>
              </a:tr>
              <a:tr h="650102">
                <a:tc>
                  <a:txBody>
                    <a:bodyPr/>
                    <a:lstStyle/>
                    <a:p>
                      <a:pPr algn="ctr"/>
                      <a:r>
                        <a:rPr lang="en-US" sz="2200"/>
                        <a:t>10TB - 20TB</a:t>
                      </a:r>
                    </a:p>
                  </a:txBody>
                  <a:tcPr marL="39474" marR="39474" marT="19737" marB="19737" anchor="ctr"/>
                </a:tc>
                <a:tc>
                  <a:txBody>
                    <a:bodyPr/>
                    <a:lstStyle/>
                    <a:p>
                      <a:pPr algn="ctr"/>
                      <a:r>
                        <a:rPr lang="en-US" sz="2200"/>
                        <a:t>10 – 15</a:t>
                      </a:r>
                    </a:p>
                  </a:txBody>
                  <a:tcPr marL="39474" marR="39474" marT="19737" marB="19737" anchor="ctr"/>
                </a:tc>
                <a:extLst>
                  <a:ext uri="{0D108BD9-81ED-4DB2-BD59-A6C34878D82A}">
                    <a16:rowId xmlns:a16="http://schemas.microsoft.com/office/drawing/2014/main" val="1024946020"/>
                  </a:ext>
                </a:extLst>
              </a:tr>
            </a:tbl>
          </a:graphicData>
        </a:graphic>
      </p:graphicFrame>
      <p:graphicFrame>
        <p:nvGraphicFramePr>
          <p:cNvPr id="3" name="Table 2">
            <a:extLst>
              <a:ext uri="{FF2B5EF4-FFF2-40B4-BE49-F238E27FC236}">
                <a16:creationId xmlns:a16="http://schemas.microsoft.com/office/drawing/2014/main" id="{D584E3CA-E5DF-41D4-B0CE-AA519A02CD19}"/>
              </a:ext>
            </a:extLst>
          </p:cNvPr>
          <p:cNvGraphicFramePr>
            <a:graphicFrameLocks noGrp="1"/>
          </p:cNvGraphicFramePr>
          <p:nvPr>
            <p:extLst>
              <p:ext uri="{D42A27DB-BD31-4B8C-83A1-F6EECF244321}">
                <p14:modId xmlns:p14="http://schemas.microsoft.com/office/powerpoint/2010/main" val="633682949"/>
              </p:ext>
            </p:extLst>
          </p:nvPr>
        </p:nvGraphicFramePr>
        <p:xfrm>
          <a:off x="5827382" y="1474580"/>
          <a:ext cx="4896036" cy="3099933"/>
        </p:xfrm>
        <a:graphic>
          <a:graphicData uri="http://schemas.openxmlformats.org/drawingml/2006/table">
            <a:tbl>
              <a:tblPr firstRow="1">
                <a:tableStyleId>{EB344D84-9AFB-497E-A393-DC336BA19D2E}</a:tableStyleId>
              </a:tblPr>
              <a:tblGrid>
                <a:gridCol w="2489538">
                  <a:extLst>
                    <a:ext uri="{9D8B030D-6E8A-4147-A177-3AD203B41FA5}">
                      <a16:colId xmlns:a16="http://schemas.microsoft.com/office/drawing/2014/main" val="834031250"/>
                    </a:ext>
                  </a:extLst>
                </a:gridCol>
                <a:gridCol w="2406498">
                  <a:extLst>
                    <a:ext uri="{9D8B030D-6E8A-4147-A177-3AD203B41FA5}">
                      <a16:colId xmlns:a16="http://schemas.microsoft.com/office/drawing/2014/main" val="884679917"/>
                    </a:ext>
                  </a:extLst>
                </a:gridCol>
              </a:tblGrid>
              <a:tr h="633002">
                <a:tc>
                  <a:txBody>
                    <a:bodyPr/>
                    <a:lstStyle/>
                    <a:p>
                      <a:pPr algn="ctr"/>
                      <a:r>
                        <a:rPr lang="en-US" sz="1900"/>
                        <a:t>Total file count</a:t>
                      </a:r>
                      <a:endParaRPr lang="en-US" sz="1900" b="1"/>
                    </a:p>
                  </a:txBody>
                  <a:tcPr marL="40041" marR="40041" marT="20020" marB="20020" anchor="ctr"/>
                </a:tc>
                <a:tc>
                  <a:txBody>
                    <a:bodyPr/>
                    <a:lstStyle/>
                    <a:p>
                      <a:r>
                        <a:rPr lang="en-US" sz="1900"/>
                        <a:t>Migration Machines</a:t>
                      </a:r>
                      <a:endParaRPr lang="en-US" sz="1900" b="1"/>
                    </a:p>
                  </a:txBody>
                  <a:tcPr marL="40041" marR="40041" marT="20020" marB="20020" anchor="ctr"/>
                </a:tc>
                <a:extLst>
                  <a:ext uri="{0D108BD9-81ED-4DB2-BD59-A6C34878D82A}">
                    <a16:rowId xmlns:a16="http://schemas.microsoft.com/office/drawing/2014/main" val="2609717845"/>
                  </a:ext>
                </a:extLst>
              </a:tr>
              <a:tr h="628437">
                <a:tc>
                  <a:txBody>
                    <a:bodyPr/>
                    <a:lstStyle/>
                    <a:p>
                      <a:pPr algn="ctr"/>
                      <a:r>
                        <a:rPr lang="en-US" sz="2200"/>
                        <a:t>Less than 200,000</a:t>
                      </a:r>
                    </a:p>
                  </a:txBody>
                  <a:tcPr marL="40041" marR="40041" marT="20020" marB="20020" anchor="ctr"/>
                </a:tc>
                <a:tc>
                  <a:txBody>
                    <a:bodyPr/>
                    <a:lstStyle/>
                    <a:p>
                      <a:pPr algn="ctr"/>
                      <a:r>
                        <a:rPr lang="en-US" sz="2200"/>
                        <a:t>2</a:t>
                      </a:r>
                    </a:p>
                  </a:txBody>
                  <a:tcPr marL="40041" marR="40041" marT="20020" marB="20020" anchor="ctr"/>
                </a:tc>
                <a:extLst>
                  <a:ext uri="{0D108BD9-81ED-4DB2-BD59-A6C34878D82A}">
                    <a16:rowId xmlns:a16="http://schemas.microsoft.com/office/drawing/2014/main" val="1575397531"/>
                  </a:ext>
                </a:extLst>
              </a:tr>
              <a:tr h="919247">
                <a:tc>
                  <a:txBody>
                    <a:bodyPr/>
                    <a:lstStyle/>
                    <a:p>
                      <a:pPr algn="ctr"/>
                      <a:r>
                        <a:rPr lang="en-US" sz="2200"/>
                        <a:t>200,000 - 500,000</a:t>
                      </a:r>
                    </a:p>
                  </a:txBody>
                  <a:tcPr marL="40041" marR="40041" marT="20020" marB="20020" anchor="ctr"/>
                </a:tc>
                <a:tc>
                  <a:txBody>
                    <a:bodyPr/>
                    <a:lstStyle/>
                    <a:p>
                      <a:pPr algn="ctr"/>
                      <a:r>
                        <a:rPr lang="en-US" sz="2200"/>
                        <a:t>3</a:t>
                      </a:r>
                    </a:p>
                  </a:txBody>
                  <a:tcPr marL="40041" marR="40041" marT="20020" marB="20020" anchor="ctr"/>
                </a:tc>
                <a:extLst>
                  <a:ext uri="{0D108BD9-81ED-4DB2-BD59-A6C34878D82A}">
                    <a16:rowId xmlns:a16="http://schemas.microsoft.com/office/drawing/2014/main" val="4155742686"/>
                  </a:ext>
                </a:extLst>
              </a:tr>
              <a:tr h="919247">
                <a:tc>
                  <a:txBody>
                    <a:bodyPr/>
                    <a:lstStyle/>
                    <a:p>
                      <a:pPr algn="ctr"/>
                      <a:r>
                        <a:rPr lang="en-US" sz="2200"/>
                        <a:t>500,000 - 1,000,000</a:t>
                      </a:r>
                    </a:p>
                  </a:txBody>
                  <a:tcPr marL="40041" marR="40041" marT="20020" marB="20020" anchor="ctr"/>
                </a:tc>
                <a:tc>
                  <a:txBody>
                    <a:bodyPr/>
                    <a:lstStyle/>
                    <a:p>
                      <a:pPr algn="ctr"/>
                      <a:r>
                        <a:rPr lang="en-US" sz="2200"/>
                        <a:t>6</a:t>
                      </a:r>
                    </a:p>
                  </a:txBody>
                  <a:tcPr marL="40041" marR="40041" marT="20020" marB="20020" anchor="ctr"/>
                </a:tc>
                <a:extLst>
                  <a:ext uri="{0D108BD9-81ED-4DB2-BD59-A6C34878D82A}">
                    <a16:rowId xmlns:a16="http://schemas.microsoft.com/office/drawing/2014/main" val="884789930"/>
                  </a:ext>
                </a:extLst>
              </a:tr>
            </a:tbl>
          </a:graphicData>
        </a:graphic>
      </p:graphicFrame>
    </p:spTree>
    <p:extLst>
      <p:ext uri="{BB962C8B-B14F-4D97-AF65-F5344CB8AC3E}">
        <p14:creationId xmlns:p14="http://schemas.microsoft.com/office/powerpoint/2010/main" val="3257858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77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Packaging the Content</a:t>
            </a: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2" y="1173666"/>
            <a:ext cx="11385729" cy="3416320"/>
          </a:xfrm>
        </p:spPr>
        <p:txBody>
          <a:bodyPr/>
          <a:lstStyle/>
          <a:p>
            <a:r>
              <a:rPr lang="en-US" sz="2800">
                <a:solidFill>
                  <a:schemeClr val="tx1">
                    <a:lumMod val="50000"/>
                  </a:schemeClr>
                </a:solidFill>
              </a:rPr>
              <a:t>Migration Service API packages content.</a:t>
            </a:r>
          </a:p>
          <a:p>
            <a:r>
              <a:rPr lang="en-US" sz="2800">
                <a:solidFill>
                  <a:schemeClr val="tx1">
                    <a:lumMod val="50000"/>
                  </a:schemeClr>
                </a:solidFill>
              </a:rPr>
              <a:t>The guidance below is automated in </a:t>
            </a:r>
            <a:r>
              <a:rPr lang="en-US" sz="2800">
                <a:solidFill>
                  <a:schemeClr val="accent3"/>
                </a:solidFill>
              </a:rPr>
              <a:t>SPMT</a:t>
            </a:r>
            <a:r>
              <a:rPr lang="en-US" sz="2800">
                <a:solidFill>
                  <a:schemeClr val="tx1">
                    <a:lumMod val="50000"/>
                  </a:schemeClr>
                </a:solidFill>
              </a:rPr>
              <a:t> </a:t>
            </a:r>
            <a:r>
              <a:rPr lang="en-US" sz="2000" i="1">
                <a:solidFill>
                  <a:schemeClr val="tx1">
                    <a:lumMod val="50000"/>
                  </a:schemeClr>
                </a:solidFill>
              </a:rPr>
              <a:t>(and most migration tools):</a:t>
            </a:r>
            <a:endParaRPr lang="en-US" sz="2800" i="1">
              <a:solidFill>
                <a:schemeClr val="tx1">
                  <a:lumMod val="50000"/>
                </a:schemeClr>
              </a:solidFill>
            </a:endParaRPr>
          </a:p>
          <a:p>
            <a:pPr lvl="1"/>
            <a:r>
              <a:rPr lang="en-US" sz="2800">
                <a:solidFill>
                  <a:schemeClr val="tx1">
                    <a:lumMod val="50000"/>
                  </a:schemeClr>
                </a:solidFill>
                <a:latin typeface="+mj-lt"/>
              </a:rPr>
              <a:t>Package at least </a:t>
            </a:r>
            <a:r>
              <a:rPr lang="en-US" sz="2800">
                <a:solidFill>
                  <a:schemeClr val="accent3"/>
                </a:solidFill>
                <a:latin typeface="+mj-lt"/>
              </a:rPr>
              <a:t>250 files </a:t>
            </a:r>
            <a:r>
              <a:rPr lang="en-US" sz="2800">
                <a:solidFill>
                  <a:schemeClr val="tx1">
                    <a:lumMod val="50000"/>
                  </a:schemeClr>
                </a:solidFill>
                <a:latin typeface="+mj-lt"/>
              </a:rPr>
              <a:t>per transfer.</a:t>
            </a:r>
          </a:p>
          <a:p>
            <a:pPr lvl="1"/>
            <a:r>
              <a:rPr lang="en-US" sz="2800">
                <a:solidFill>
                  <a:schemeClr val="tx1">
                    <a:lumMod val="50000"/>
                  </a:schemeClr>
                </a:solidFill>
                <a:latin typeface="+mj-lt"/>
              </a:rPr>
              <a:t>Recommended size per package: </a:t>
            </a:r>
            <a:r>
              <a:rPr lang="en-US" sz="2800">
                <a:solidFill>
                  <a:schemeClr val="accent3"/>
                </a:solidFill>
                <a:latin typeface="+mj-lt"/>
              </a:rPr>
              <a:t>100MB-250MB</a:t>
            </a:r>
            <a:r>
              <a:rPr lang="en-US" sz="2800">
                <a:solidFill>
                  <a:schemeClr val="tx1">
                    <a:lumMod val="50000"/>
                  </a:schemeClr>
                </a:solidFill>
                <a:latin typeface="+mj-lt"/>
              </a:rPr>
              <a:t>.</a:t>
            </a:r>
          </a:p>
          <a:p>
            <a:r>
              <a:rPr lang="en-US" sz="2800">
                <a:solidFill>
                  <a:schemeClr val="tx1">
                    <a:lumMod val="50000"/>
                  </a:schemeClr>
                </a:solidFill>
                <a:latin typeface="+mj-lt"/>
              </a:rPr>
              <a:t>Large files migrate faster than smaller ones. </a:t>
            </a:r>
          </a:p>
          <a:p>
            <a:r>
              <a:rPr lang="en-US" sz="2800">
                <a:solidFill>
                  <a:schemeClr val="tx1">
                    <a:lumMod val="50000"/>
                  </a:schemeClr>
                </a:solidFill>
                <a:latin typeface="+mj-lt"/>
              </a:rPr>
              <a:t>Files migrate faster than objects and list items.</a:t>
            </a:r>
          </a:p>
          <a:p>
            <a:r>
              <a:rPr lang="en-US" sz="2800">
                <a:solidFill>
                  <a:schemeClr val="tx1">
                    <a:lumMod val="50000"/>
                  </a:schemeClr>
                </a:solidFill>
              </a:rPr>
              <a:t>Estimated migration speed, based on types of content:</a:t>
            </a:r>
          </a:p>
        </p:txBody>
      </p:sp>
      <p:graphicFrame>
        <p:nvGraphicFramePr>
          <p:cNvPr id="5" name="Table 4">
            <a:extLst>
              <a:ext uri="{FF2B5EF4-FFF2-40B4-BE49-F238E27FC236}">
                <a16:creationId xmlns:a16="http://schemas.microsoft.com/office/drawing/2014/main" id="{180EF843-FB7C-4B01-B048-009A85728FDB}"/>
              </a:ext>
            </a:extLst>
          </p:cNvPr>
          <p:cNvGraphicFramePr>
            <a:graphicFrameLocks noGrp="1"/>
          </p:cNvGraphicFramePr>
          <p:nvPr>
            <p:extLst>
              <p:ext uri="{D42A27DB-BD31-4B8C-83A1-F6EECF244321}">
                <p14:modId xmlns:p14="http://schemas.microsoft.com/office/powerpoint/2010/main" val="489751628"/>
              </p:ext>
            </p:extLst>
          </p:nvPr>
        </p:nvGraphicFramePr>
        <p:xfrm>
          <a:off x="2638174" y="4667939"/>
          <a:ext cx="6647864" cy="1840094"/>
        </p:xfrm>
        <a:graphic>
          <a:graphicData uri="http://schemas.openxmlformats.org/drawingml/2006/table">
            <a:tbl>
              <a:tblPr firstRow="1">
                <a:tableStyleId>{EB344D84-9AFB-497E-A393-DC336BA19D2E}</a:tableStyleId>
              </a:tblPr>
              <a:tblGrid>
                <a:gridCol w="1817468">
                  <a:extLst>
                    <a:ext uri="{9D8B030D-6E8A-4147-A177-3AD203B41FA5}">
                      <a16:colId xmlns:a16="http://schemas.microsoft.com/office/drawing/2014/main" val="4222656989"/>
                    </a:ext>
                  </a:extLst>
                </a:gridCol>
                <a:gridCol w="3065442">
                  <a:extLst>
                    <a:ext uri="{9D8B030D-6E8A-4147-A177-3AD203B41FA5}">
                      <a16:colId xmlns:a16="http://schemas.microsoft.com/office/drawing/2014/main" val="1638946973"/>
                    </a:ext>
                  </a:extLst>
                </a:gridCol>
                <a:gridCol w="1764954">
                  <a:extLst>
                    <a:ext uri="{9D8B030D-6E8A-4147-A177-3AD203B41FA5}">
                      <a16:colId xmlns:a16="http://schemas.microsoft.com/office/drawing/2014/main" val="307377392"/>
                    </a:ext>
                  </a:extLst>
                </a:gridCol>
              </a:tblGrid>
              <a:tr h="478037">
                <a:tc>
                  <a:txBody>
                    <a:bodyPr/>
                    <a:lstStyle/>
                    <a:p>
                      <a:pPr algn="ctr"/>
                      <a:r>
                        <a:rPr lang="en-US" sz="1400" b="1"/>
                        <a:t>Type of Metadata</a:t>
                      </a:r>
                    </a:p>
                  </a:txBody>
                  <a:tcPr marL="29026" marR="29026" marT="14513" marB="14513" anchor="ctr"/>
                </a:tc>
                <a:tc>
                  <a:txBody>
                    <a:bodyPr/>
                    <a:lstStyle/>
                    <a:p>
                      <a:pPr algn="ctr"/>
                      <a:r>
                        <a:rPr lang="en-US" sz="1400"/>
                        <a:t>Examples</a:t>
                      </a:r>
                      <a:endParaRPr lang="en-US" sz="1400" b="1"/>
                    </a:p>
                  </a:txBody>
                  <a:tcPr marL="29026" marR="29026" marT="14513" marB="14513" anchor="ctr"/>
                </a:tc>
                <a:tc>
                  <a:txBody>
                    <a:bodyPr/>
                    <a:lstStyle/>
                    <a:p>
                      <a:pPr algn="ctr"/>
                      <a:r>
                        <a:rPr lang="en-US" sz="1400" b="1"/>
                        <a:t>Maximum</a:t>
                      </a:r>
                    </a:p>
                  </a:txBody>
                  <a:tcPr marL="29026" marR="29026" marT="14513" marB="14513" anchor="ctr"/>
                </a:tc>
                <a:extLst>
                  <a:ext uri="{0D108BD9-81ED-4DB2-BD59-A6C34878D82A}">
                    <a16:rowId xmlns:a16="http://schemas.microsoft.com/office/drawing/2014/main" val="3448167306"/>
                  </a:ext>
                </a:extLst>
              </a:tr>
              <a:tr h="367314">
                <a:tc>
                  <a:txBody>
                    <a:bodyPr/>
                    <a:lstStyle/>
                    <a:p>
                      <a:pPr algn="ctr"/>
                      <a:r>
                        <a:rPr lang="en-US" sz="1600"/>
                        <a:t>Light</a:t>
                      </a:r>
                    </a:p>
                  </a:txBody>
                  <a:tcPr marL="29026" marR="29026" marT="14513" marB="14513" anchor="ctr"/>
                </a:tc>
                <a:tc>
                  <a:txBody>
                    <a:bodyPr/>
                    <a:lstStyle/>
                    <a:p>
                      <a:pPr algn="l"/>
                      <a:r>
                        <a:rPr lang="en-US" sz="1600"/>
                        <a:t>ISO files, video files</a:t>
                      </a:r>
                    </a:p>
                  </a:txBody>
                  <a:tcPr marL="29026" marR="29026" marT="14513" marB="14513" anchor="ctr"/>
                </a:tc>
                <a:tc>
                  <a:txBody>
                    <a:bodyPr/>
                    <a:lstStyle/>
                    <a:p>
                      <a:pPr algn="ctr"/>
                      <a:r>
                        <a:rPr lang="en-US" sz="1600"/>
                        <a:t>10TB /day</a:t>
                      </a:r>
                    </a:p>
                  </a:txBody>
                  <a:tcPr marL="29026" marR="29026" marT="14513" marB="14513" anchor="ctr"/>
                </a:tc>
                <a:extLst>
                  <a:ext uri="{0D108BD9-81ED-4DB2-BD59-A6C34878D82A}">
                    <a16:rowId xmlns:a16="http://schemas.microsoft.com/office/drawing/2014/main" val="4189765916"/>
                  </a:ext>
                </a:extLst>
              </a:tr>
              <a:tr h="478037">
                <a:tc>
                  <a:txBody>
                    <a:bodyPr/>
                    <a:lstStyle/>
                    <a:p>
                      <a:pPr algn="ctr"/>
                      <a:r>
                        <a:rPr lang="en-US" sz="1600"/>
                        <a:t>Medium</a:t>
                      </a:r>
                    </a:p>
                  </a:txBody>
                  <a:tcPr marL="29026" marR="29026" marT="14513" marB="14513" anchor="ctr"/>
                </a:tc>
                <a:tc>
                  <a:txBody>
                    <a:bodyPr/>
                    <a:lstStyle/>
                    <a:p>
                      <a:pPr algn="l"/>
                      <a:r>
                        <a:rPr lang="en-US" sz="1600"/>
                        <a:t>List items, Office Files (~1.5MB)</a:t>
                      </a:r>
                    </a:p>
                  </a:txBody>
                  <a:tcPr marL="29026" marR="29026" marT="14513" marB="14513" anchor="ctr"/>
                </a:tc>
                <a:tc>
                  <a:txBody>
                    <a:bodyPr/>
                    <a:lstStyle/>
                    <a:p>
                      <a:pPr algn="ctr"/>
                      <a:r>
                        <a:rPr lang="en-US" sz="1600"/>
                        <a:t>1TB /day</a:t>
                      </a:r>
                    </a:p>
                  </a:txBody>
                  <a:tcPr marL="29026" marR="29026" marT="14513" marB="14513" anchor="ctr"/>
                </a:tc>
                <a:extLst>
                  <a:ext uri="{0D108BD9-81ED-4DB2-BD59-A6C34878D82A}">
                    <a16:rowId xmlns:a16="http://schemas.microsoft.com/office/drawing/2014/main" val="1589493097"/>
                  </a:ext>
                </a:extLst>
              </a:tr>
              <a:tr h="478037">
                <a:tc>
                  <a:txBody>
                    <a:bodyPr/>
                    <a:lstStyle/>
                    <a:p>
                      <a:pPr algn="ctr"/>
                      <a:r>
                        <a:rPr lang="en-US" sz="1600"/>
                        <a:t>Heavy</a:t>
                      </a:r>
                    </a:p>
                  </a:txBody>
                  <a:tcPr marL="29026" marR="29026" marT="14513" marB="14513" anchor="ctr"/>
                </a:tc>
                <a:tc>
                  <a:txBody>
                    <a:bodyPr/>
                    <a:lstStyle/>
                    <a:p>
                      <a:pPr algn="l"/>
                      <a:r>
                        <a:rPr lang="en-US" sz="1600"/>
                        <a:t>List items with custom columns, small files (~50kb)</a:t>
                      </a:r>
                    </a:p>
                  </a:txBody>
                  <a:tcPr marL="29026" marR="29026" marT="14513" marB="14513" anchor="ctr"/>
                </a:tc>
                <a:tc>
                  <a:txBody>
                    <a:bodyPr/>
                    <a:lstStyle/>
                    <a:p>
                      <a:pPr algn="ctr"/>
                      <a:r>
                        <a:rPr lang="en-US" sz="1600"/>
                        <a:t>250GB /day</a:t>
                      </a:r>
                    </a:p>
                  </a:txBody>
                  <a:tcPr marL="29026" marR="29026" marT="14513" marB="14513" anchor="ctr"/>
                </a:tc>
                <a:extLst>
                  <a:ext uri="{0D108BD9-81ED-4DB2-BD59-A6C34878D82A}">
                    <a16:rowId xmlns:a16="http://schemas.microsoft.com/office/drawing/2014/main" val="351248042"/>
                  </a:ext>
                </a:extLst>
              </a:tr>
            </a:tbl>
          </a:graphicData>
        </a:graphic>
      </p:graphicFrame>
    </p:spTree>
    <p:extLst>
      <p:ext uri="{BB962C8B-B14F-4D97-AF65-F5344CB8AC3E}">
        <p14:creationId xmlns:p14="http://schemas.microsoft.com/office/powerpoint/2010/main" val="36415437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Use App-based Authentication</a:t>
            </a: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11310311" cy="4382738"/>
          </a:xfrm>
        </p:spPr>
        <p:txBody>
          <a:bodyPr/>
          <a:lstStyle/>
          <a:p>
            <a:r>
              <a:rPr lang="en-US" sz="2800">
                <a:solidFill>
                  <a:schemeClr val="tx1">
                    <a:lumMod val="50000"/>
                  </a:schemeClr>
                </a:solidFill>
              </a:rPr>
              <a:t>Use App-based authentication vs. standard user-based authentication.</a:t>
            </a:r>
          </a:p>
          <a:p>
            <a:r>
              <a:rPr lang="en-US" sz="2800">
                <a:solidFill>
                  <a:schemeClr val="tx1">
                    <a:lumMod val="50000"/>
                  </a:schemeClr>
                </a:solidFill>
              </a:rPr>
              <a:t>App-based benefits from elastic capability of off-peak time to have more resources.</a:t>
            </a:r>
          </a:p>
          <a:p>
            <a:r>
              <a:rPr lang="en-US" sz="2800">
                <a:solidFill>
                  <a:schemeClr val="tx1">
                    <a:lumMod val="50000"/>
                  </a:schemeClr>
                </a:solidFill>
              </a:rPr>
              <a:t>User-based authentication can expect increased throttling/poor performance.</a:t>
            </a:r>
          </a:p>
          <a:p>
            <a:r>
              <a:rPr lang="en-US" sz="2800">
                <a:solidFill>
                  <a:schemeClr val="tx1">
                    <a:lumMod val="50000"/>
                  </a:schemeClr>
                </a:solidFill>
              </a:rPr>
              <a:t>Ask ISV partner what authentication method is used. </a:t>
            </a:r>
            <a:r>
              <a:rPr lang="en-US" sz="2000" i="1">
                <a:solidFill>
                  <a:schemeClr val="tx1">
                    <a:lumMod val="50000"/>
                  </a:schemeClr>
                </a:solidFill>
              </a:rPr>
              <a:t>(May require a software update)</a:t>
            </a:r>
          </a:p>
          <a:p>
            <a:r>
              <a:rPr lang="en-US" sz="2800">
                <a:solidFill>
                  <a:schemeClr val="tx1">
                    <a:lumMod val="50000"/>
                  </a:schemeClr>
                </a:solidFill>
              </a:rPr>
              <a:t>More throttling “head room” for any registered App-based migration tool.</a:t>
            </a:r>
          </a:p>
          <a:p>
            <a:r>
              <a:rPr lang="en-US" sz="2800">
                <a:solidFill>
                  <a:schemeClr val="tx1">
                    <a:lumMod val="50000"/>
                  </a:schemeClr>
                </a:solidFill>
              </a:rPr>
              <a:t>SPMT uses App-based authentication in user delegated mode.</a:t>
            </a:r>
          </a:p>
        </p:txBody>
      </p:sp>
    </p:spTree>
    <p:extLst>
      <p:ext uri="{BB962C8B-B14F-4D97-AF65-F5344CB8AC3E}">
        <p14:creationId xmlns:p14="http://schemas.microsoft.com/office/powerpoint/2010/main" val="37033684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Mover</a:t>
            </a:r>
          </a:p>
        </p:txBody>
      </p:sp>
    </p:spTree>
    <p:extLst>
      <p:ext uri="{BB962C8B-B14F-4D97-AF65-F5344CB8AC3E}">
        <p14:creationId xmlns:p14="http://schemas.microsoft.com/office/powerpoint/2010/main" val="3577067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Mover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118100" y="1183907"/>
            <a:ext cx="3751097" cy="4235006"/>
          </a:xfrm>
        </p:spPr>
        <p:txBody>
          <a:bodyPr/>
          <a:lstStyle/>
          <a:p>
            <a:pPr lvl="1"/>
            <a:r>
              <a:rPr lang="en-US" sz="2800">
                <a:solidFill>
                  <a:schemeClr val="tx1">
                    <a:lumMod val="50000"/>
                  </a:schemeClr>
                </a:solidFill>
                <a:latin typeface="+mj-lt"/>
              </a:rPr>
              <a:t>Free, web-based migration tool.</a:t>
            </a:r>
          </a:p>
          <a:p>
            <a:pPr lvl="1"/>
            <a:r>
              <a:rPr lang="en-US" sz="2800">
                <a:solidFill>
                  <a:schemeClr val="tx1">
                    <a:lumMod val="50000"/>
                  </a:schemeClr>
                </a:solidFill>
                <a:latin typeface="+mj-lt"/>
              </a:rPr>
              <a:t>Acquired by Microsoft in 2019.</a:t>
            </a:r>
          </a:p>
          <a:p>
            <a:pPr lvl="1"/>
            <a:r>
              <a:rPr lang="en-US" sz="2800" i="1">
                <a:solidFill>
                  <a:schemeClr val="tx1">
                    <a:lumMod val="50000"/>
                  </a:schemeClr>
                </a:solidFill>
                <a:latin typeface="+mj-lt"/>
              </a:rPr>
              <a:t>"Migration Manager" </a:t>
            </a:r>
            <a:r>
              <a:rPr lang="en-US" sz="2800">
                <a:solidFill>
                  <a:schemeClr val="tx1">
                    <a:lumMod val="50000"/>
                  </a:schemeClr>
                </a:solidFill>
                <a:latin typeface="+mj-lt"/>
              </a:rPr>
              <a:t>dashboard provides a summary of the overall migration:</a:t>
            </a:r>
          </a:p>
        </p:txBody>
      </p:sp>
      <p:pic>
        <p:nvPicPr>
          <p:cNvPr id="6" name="Picture 2">
            <a:extLst>
              <a:ext uri="{FF2B5EF4-FFF2-40B4-BE49-F238E27FC236}">
                <a16:creationId xmlns:a16="http://schemas.microsoft.com/office/drawing/2014/main" id="{B94D3E35-854C-4B3E-8264-B8B2460BD77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719" y="1090773"/>
            <a:ext cx="7511682" cy="576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4107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Migration Manager</a:t>
            </a:r>
          </a:p>
        </p:txBody>
      </p:sp>
    </p:spTree>
    <p:extLst>
      <p:ext uri="{BB962C8B-B14F-4D97-AF65-F5344CB8AC3E}">
        <p14:creationId xmlns:p14="http://schemas.microsoft.com/office/powerpoint/2010/main" val="32720521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Manager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118238" y="1105604"/>
            <a:ext cx="11655840" cy="1908215"/>
          </a:xfrm>
        </p:spPr>
        <p:txBody>
          <a:bodyPr vert="horz" wrap="square" lIns="146304" tIns="91440" rIns="146304" bIns="91440" rtlCol="0" anchor="t">
            <a:spAutoFit/>
          </a:bodyPr>
          <a:lstStyle/>
          <a:p>
            <a:pPr marL="572135" lvl="1" indent="-236220"/>
            <a:r>
              <a:rPr lang="en-US" sz="2800">
                <a:solidFill>
                  <a:schemeClr val="tx1">
                    <a:lumMod val="50000"/>
                  </a:schemeClr>
                </a:solidFill>
                <a:latin typeface="+mj-lt"/>
              </a:rPr>
              <a:t>Simplifies large file share migrations by orchestrating hundreds of activities across multiple migration agents.</a:t>
            </a:r>
            <a:endParaRPr lang="en-US">
              <a:solidFill>
                <a:schemeClr val="tx1">
                  <a:lumMod val="50000"/>
                </a:schemeClr>
              </a:solidFill>
              <a:cs typeface="Segoe UI"/>
            </a:endParaRPr>
          </a:p>
          <a:p>
            <a:pPr marL="572135" lvl="1" indent="-236220"/>
            <a:r>
              <a:rPr lang="en-US" sz="2800">
                <a:solidFill>
                  <a:schemeClr val="tx1">
                    <a:lumMod val="50000"/>
                  </a:schemeClr>
                </a:solidFill>
                <a:latin typeface="+mj-lt"/>
              </a:rPr>
              <a:t>Built-in to the </a:t>
            </a:r>
            <a:r>
              <a:rPr lang="en-US" sz="2800">
                <a:solidFill>
                  <a:schemeClr val="accent3"/>
                </a:solidFill>
                <a:latin typeface="+mj-lt"/>
              </a:rPr>
              <a:t>SharePoint Online Admin Center</a:t>
            </a:r>
            <a:endParaRPr lang="en-US" sz="2800">
              <a:solidFill>
                <a:schemeClr val="accent3"/>
              </a:solidFill>
              <a:latin typeface="+mj-lt"/>
              <a:cs typeface="Segoe UI Light"/>
            </a:endParaRPr>
          </a:p>
          <a:p>
            <a:pPr marL="335915" lvl="1" indent="0">
              <a:buNone/>
            </a:pPr>
            <a:endParaRPr lang="en-US" sz="2800">
              <a:solidFill>
                <a:schemeClr val="tx1">
                  <a:lumMod val="50000"/>
                </a:schemeClr>
              </a:solidFill>
              <a:latin typeface="+mj-lt"/>
              <a:cs typeface="Segoe UI Light"/>
            </a:endParaRPr>
          </a:p>
        </p:txBody>
      </p:sp>
      <p:pic>
        <p:nvPicPr>
          <p:cNvPr id="5" name="Picture 4" descr="Migration Manager completed task properties">
            <a:extLst>
              <a:ext uri="{FF2B5EF4-FFF2-40B4-BE49-F238E27FC236}">
                <a16:creationId xmlns:a16="http://schemas.microsoft.com/office/drawing/2014/main" id="{7DEDD21D-3301-4199-A4AD-3DFDCEB813FB}"/>
              </a:ext>
            </a:extLst>
          </p:cNvPr>
          <p:cNvPicPr>
            <a:picLocks noChangeAspect="1"/>
          </p:cNvPicPr>
          <p:nvPr/>
        </p:nvPicPr>
        <p:blipFill>
          <a:blip r:embed="rId3"/>
          <a:stretch>
            <a:fillRect/>
          </a:stretch>
        </p:blipFill>
        <p:spPr>
          <a:xfrm>
            <a:off x="873526" y="2528501"/>
            <a:ext cx="10145264" cy="4806932"/>
          </a:xfrm>
          <a:prstGeom prst="rect">
            <a:avLst/>
          </a:prstGeom>
        </p:spPr>
      </p:pic>
    </p:spTree>
    <p:extLst>
      <p:ext uri="{BB962C8B-B14F-4D97-AF65-F5344CB8AC3E}">
        <p14:creationId xmlns:p14="http://schemas.microsoft.com/office/powerpoint/2010/main" val="39406765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a:t>
            </a:r>
            <a:r>
              <a:rPr lang="en-US" sz="4313">
                <a:solidFill>
                  <a:srgbClr val="0078D7"/>
                </a:solidFill>
              </a:rPr>
              <a:t> Manager </a:t>
            </a:r>
            <a:r>
              <a:rPr lang="en-US" sz="4313">
                <a:solidFill>
                  <a:schemeClr val="accent3"/>
                </a:solidFill>
              </a:rPr>
              <a:t>Client Requirements</a:t>
            </a:r>
            <a:endParaRPr lang="en-US" sz="3529">
              <a:solidFill>
                <a:schemeClr val="accent3"/>
              </a:solidFill>
            </a:endParaRPr>
          </a:p>
        </p:txBody>
      </p:sp>
      <p:graphicFrame>
        <p:nvGraphicFramePr>
          <p:cNvPr id="3" name="Table 2">
            <a:extLst>
              <a:ext uri="{FF2B5EF4-FFF2-40B4-BE49-F238E27FC236}">
                <a16:creationId xmlns:a16="http://schemas.microsoft.com/office/drawing/2014/main" id="{8DAB9800-CBC4-4EC6-AB61-517BE3620798}"/>
              </a:ext>
            </a:extLst>
          </p:cNvPr>
          <p:cNvGraphicFramePr>
            <a:graphicFrameLocks noGrp="1"/>
          </p:cNvGraphicFramePr>
          <p:nvPr>
            <p:extLst>
              <p:ext uri="{D42A27DB-BD31-4B8C-83A1-F6EECF244321}">
                <p14:modId xmlns:p14="http://schemas.microsoft.com/office/powerpoint/2010/main" val="2590693117"/>
              </p:ext>
            </p:extLst>
          </p:nvPr>
        </p:nvGraphicFramePr>
        <p:xfrm>
          <a:off x="896572" y="1563173"/>
          <a:ext cx="9784317" cy="4082616"/>
        </p:xfrm>
        <a:graphic>
          <a:graphicData uri="http://schemas.openxmlformats.org/drawingml/2006/table">
            <a:tbl>
              <a:tblPr firstRow="1" bandRow="1">
                <a:tableStyleId>{EB344D84-9AFB-497E-A393-DC336BA19D2E}</a:tableStyleId>
              </a:tblPr>
              <a:tblGrid>
                <a:gridCol w="3726227">
                  <a:extLst>
                    <a:ext uri="{9D8B030D-6E8A-4147-A177-3AD203B41FA5}">
                      <a16:colId xmlns:a16="http://schemas.microsoft.com/office/drawing/2014/main" val="399957711"/>
                    </a:ext>
                  </a:extLst>
                </a:gridCol>
                <a:gridCol w="6058090">
                  <a:extLst>
                    <a:ext uri="{9D8B030D-6E8A-4147-A177-3AD203B41FA5}">
                      <a16:colId xmlns:a16="http://schemas.microsoft.com/office/drawing/2014/main" val="2908544185"/>
                    </a:ext>
                  </a:extLst>
                </a:gridCol>
              </a:tblGrid>
              <a:tr h="395464">
                <a:tc>
                  <a:txBody>
                    <a:bodyPr/>
                    <a:lstStyle/>
                    <a:p>
                      <a:pPr algn="l" fontAlgn="b"/>
                      <a:r>
                        <a:rPr lang="en-US" sz="2100">
                          <a:effectLst/>
                        </a:rPr>
                        <a:t>Component</a:t>
                      </a:r>
                      <a:endParaRPr lang="en-US" sz="2100">
                        <a:effectLst/>
                        <a:latin typeface="Segoe UI"/>
                      </a:endParaRPr>
                    </a:p>
                  </a:txBody>
                  <a:tcPr marL="40543" marR="40543" marT="30406" marB="30406" anchor="b"/>
                </a:tc>
                <a:tc>
                  <a:txBody>
                    <a:bodyPr/>
                    <a:lstStyle/>
                    <a:p>
                      <a:pPr algn="l" fontAlgn="b"/>
                      <a:r>
                        <a:rPr lang="en-US" sz="2100">
                          <a:effectLst/>
                        </a:rPr>
                        <a:t>Recommendation</a:t>
                      </a:r>
                      <a:endParaRPr lang="en-US" sz="2100">
                        <a:effectLst/>
                        <a:latin typeface="Segoe UI"/>
                      </a:endParaRPr>
                    </a:p>
                  </a:txBody>
                  <a:tcPr marL="40543" marR="40543" marT="30406" marB="30406" anchor="b"/>
                </a:tc>
                <a:extLst>
                  <a:ext uri="{0D108BD9-81ED-4DB2-BD59-A6C34878D82A}">
                    <a16:rowId xmlns:a16="http://schemas.microsoft.com/office/drawing/2014/main" val="558727247"/>
                  </a:ext>
                </a:extLst>
              </a:tr>
              <a:tr h="514602">
                <a:tc>
                  <a:txBody>
                    <a:bodyPr/>
                    <a:lstStyle/>
                    <a:p>
                      <a:pPr algn="l" fontAlgn="t"/>
                      <a:r>
                        <a:rPr lang="en-US" sz="2100">
                          <a:solidFill>
                            <a:schemeClr val="tx1">
                              <a:lumMod val="50000"/>
                            </a:schemeClr>
                          </a:solidFill>
                          <a:effectLst/>
                        </a:rPr>
                        <a:t>CPU</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64-bit quad core processor or better</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3692158788"/>
                  </a:ext>
                </a:extLst>
              </a:tr>
              <a:tr h="395464">
                <a:tc>
                  <a:txBody>
                    <a:bodyPr/>
                    <a:lstStyle/>
                    <a:p>
                      <a:pPr algn="l" fontAlgn="t"/>
                      <a:r>
                        <a:rPr lang="en-US" sz="2100">
                          <a:solidFill>
                            <a:schemeClr val="tx1">
                              <a:lumMod val="50000"/>
                            </a:schemeClr>
                          </a:solidFill>
                          <a:effectLst/>
                        </a:rPr>
                        <a:t>RAM</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16 GB</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19973922"/>
                  </a:ext>
                </a:extLst>
              </a:tr>
              <a:tr h="476752">
                <a:tc>
                  <a:txBody>
                    <a:bodyPr/>
                    <a:lstStyle/>
                    <a:p>
                      <a:pPr algn="l" fontAlgn="t"/>
                      <a:r>
                        <a:rPr lang="en-US" sz="2100">
                          <a:solidFill>
                            <a:schemeClr val="tx1">
                              <a:lumMod val="50000"/>
                            </a:schemeClr>
                          </a:solidFill>
                          <a:effectLst/>
                        </a:rPr>
                        <a:t>Local Storage</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Solid state disk: 150 GB free space</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3550142763"/>
                  </a:ext>
                </a:extLst>
              </a:tr>
              <a:tr h="395464">
                <a:tc>
                  <a:txBody>
                    <a:bodyPr/>
                    <a:lstStyle/>
                    <a:p>
                      <a:pPr algn="l" fontAlgn="t"/>
                      <a:r>
                        <a:rPr lang="en-US" sz="2100">
                          <a:solidFill>
                            <a:schemeClr val="tx1">
                              <a:lumMod val="50000"/>
                            </a:schemeClr>
                          </a:solidFill>
                          <a:effectLst/>
                        </a:rPr>
                        <a:t>Network card</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1 Gbps</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3388797775"/>
                  </a:ext>
                </a:extLst>
              </a:tr>
              <a:tr h="1086615">
                <a:tc>
                  <a:txBody>
                    <a:bodyPr/>
                    <a:lstStyle/>
                    <a:p>
                      <a:pPr algn="l" fontAlgn="t"/>
                      <a:r>
                        <a:rPr lang="en-US" sz="2100">
                          <a:solidFill>
                            <a:schemeClr val="tx1">
                              <a:lumMod val="50000"/>
                            </a:schemeClr>
                          </a:solidFill>
                          <a:effectLst/>
                        </a:rPr>
                        <a:t>Operating system</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Windows Server 2012 R2 or Windows 10 client</a:t>
                      </a:r>
                      <a:br>
                        <a:rPr lang="en-US" sz="2100">
                          <a:solidFill>
                            <a:schemeClr val="tx1">
                              <a:lumMod val="50000"/>
                            </a:schemeClr>
                          </a:solidFill>
                          <a:effectLst/>
                        </a:rPr>
                      </a:br>
                      <a:r>
                        <a:rPr lang="en-US" sz="2100">
                          <a:solidFill>
                            <a:schemeClr val="tx1">
                              <a:lumMod val="50000"/>
                            </a:schemeClr>
                          </a:solidFill>
                          <a:effectLst/>
                        </a:rPr>
                        <a:t>.NET Framework 4.6.2</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953483221"/>
                  </a:ext>
                </a:extLst>
              </a:tr>
              <a:tr h="818255">
                <a:tc>
                  <a:txBody>
                    <a:bodyPr/>
                    <a:lstStyle/>
                    <a:p>
                      <a:pPr algn="l" fontAlgn="t"/>
                      <a:r>
                        <a:rPr lang="en-US" sz="2100">
                          <a:solidFill>
                            <a:schemeClr val="tx1">
                              <a:lumMod val="50000"/>
                            </a:schemeClr>
                          </a:solidFill>
                          <a:effectLst/>
                        </a:rPr>
                        <a:t>Microsoft Visual C++ 2015 Redistributable</a:t>
                      </a:r>
                      <a:endParaRPr lang="en-US" sz="2100">
                        <a:solidFill>
                          <a:schemeClr val="tx1">
                            <a:lumMod val="50000"/>
                          </a:schemeClr>
                        </a:solidFill>
                        <a:effectLst/>
                        <a:latin typeface="Segoe UI"/>
                      </a:endParaRPr>
                    </a:p>
                  </a:txBody>
                  <a:tcPr marL="40543" marR="40543" marT="30406" marB="30406"/>
                </a:tc>
                <a:tc>
                  <a:txBody>
                    <a:bodyPr/>
                    <a:lstStyle/>
                    <a:p>
                      <a:pPr algn="l" fontAlgn="t"/>
                      <a:r>
                        <a:rPr lang="en-US" sz="2100">
                          <a:solidFill>
                            <a:schemeClr val="tx1">
                              <a:lumMod val="50000"/>
                            </a:schemeClr>
                          </a:solidFill>
                          <a:effectLst/>
                        </a:rPr>
                        <a:t>Required for OneNote migration.</a:t>
                      </a:r>
                      <a:endParaRPr lang="en-US" sz="2100">
                        <a:solidFill>
                          <a:schemeClr val="tx1">
                            <a:lumMod val="50000"/>
                          </a:schemeClr>
                        </a:solidFill>
                        <a:effectLst/>
                        <a:latin typeface="Segoe UI"/>
                      </a:endParaRPr>
                    </a:p>
                  </a:txBody>
                  <a:tcPr marL="40543" marR="40543" marT="30406" marB="30406"/>
                </a:tc>
                <a:extLst>
                  <a:ext uri="{0D108BD9-81ED-4DB2-BD59-A6C34878D82A}">
                    <a16:rowId xmlns:a16="http://schemas.microsoft.com/office/drawing/2014/main" val="2313364723"/>
                  </a:ext>
                </a:extLst>
              </a:tr>
            </a:tbl>
          </a:graphicData>
        </a:graphic>
      </p:graphicFrame>
      <p:sp>
        <p:nvSpPr>
          <p:cNvPr id="2" name="TextBox 1">
            <a:extLst>
              <a:ext uri="{FF2B5EF4-FFF2-40B4-BE49-F238E27FC236}">
                <a16:creationId xmlns:a16="http://schemas.microsoft.com/office/drawing/2014/main" id="{474A649A-FB7F-4E6C-8EC2-9A7678B3A3FE}"/>
              </a:ext>
            </a:extLst>
          </p:cNvPr>
          <p:cNvSpPr txBox="1"/>
          <p:nvPr/>
        </p:nvSpPr>
        <p:spPr>
          <a:xfrm>
            <a:off x="5989276" y="6250234"/>
            <a:ext cx="6202724" cy="489365"/>
          </a:xfrm>
          <a:prstGeom prst="rect">
            <a:avLst/>
          </a:prstGeom>
          <a:noFill/>
        </p:spPr>
        <p:txBody>
          <a:bodyPr wrap="none" lIns="182880" tIns="146304" rIns="182880" bIns="146304" rtlCol="0">
            <a:spAutoFit/>
          </a:bodyPr>
          <a:lstStyle/>
          <a:p>
            <a:pPr>
              <a:lnSpc>
                <a:spcPct val="90000"/>
              </a:lnSpc>
              <a:spcAft>
                <a:spcPts val="600"/>
              </a:spcAft>
            </a:pPr>
            <a:r>
              <a:rPr lang="en-US" sz="1400">
                <a:hlinkClick r:id="rId3"/>
              </a:rPr>
              <a:t>https://docs.microsoft.com/en-us/sharepointmigration/mm-setup-clients</a:t>
            </a:r>
            <a:r>
              <a:rPr lang="en-US" sz="1400"/>
              <a:t> </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28768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F145-B920-4496-B051-5EF973224874}"/>
              </a:ext>
            </a:extLst>
          </p:cNvPr>
          <p:cNvSpPr>
            <a:spLocks noGrp="1"/>
          </p:cNvSpPr>
          <p:nvPr>
            <p:ph type="title"/>
          </p:nvPr>
        </p:nvSpPr>
        <p:spPr>
          <a:xfrm>
            <a:off x="422727" y="268525"/>
            <a:ext cx="11018520" cy="663708"/>
          </a:xfrm>
        </p:spPr>
        <p:txBody>
          <a:bodyPr/>
          <a:lstStyle/>
          <a:p>
            <a:r>
              <a:rPr lang="en-US" sz="4313" spc="-100">
                <a:solidFill>
                  <a:srgbClr val="0078D7"/>
                </a:solidFill>
                <a:latin typeface="Segoe UI Light" panose="020B0502040204020203" pitchFamily="34" charset="0"/>
                <a:cs typeface="Segoe UI Light" panose="020B0502040204020203" pitchFamily="34" charset="0"/>
              </a:rPr>
              <a:t>Large Migration Complexity</a:t>
            </a:r>
          </a:p>
        </p:txBody>
      </p:sp>
      <p:grpSp>
        <p:nvGrpSpPr>
          <p:cNvPr id="3" name="Group 2" descr="Diagram showing 5 migration workstations working in parallel to execute multiple migration jobs">
            <a:extLst>
              <a:ext uri="{FF2B5EF4-FFF2-40B4-BE49-F238E27FC236}">
                <a16:creationId xmlns:a16="http://schemas.microsoft.com/office/drawing/2014/main" id="{ACFF3588-925F-4768-8FBB-BDB4B458CBD4}"/>
              </a:ext>
            </a:extLst>
          </p:cNvPr>
          <p:cNvGrpSpPr/>
          <p:nvPr/>
        </p:nvGrpSpPr>
        <p:grpSpPr>
          <a:xfrm>
            <a:off x="2253342" y="3768630"/>
            <a:ext cx="7685315" cy="2633165"/>
            <a:chOff x="1323118" y="2546778"/>
            <a:chExt cx="9545764" cy="3701394"/>
          </a:xfrm>
        </p:grpSpPr>
        <p:cxnSp>
          <p:nvCxnSpPr>
            <p:cNvPr id="6" name="Straight Arrow Connector 5">
              <a:extLst>
                <a:ext uri="{FF2B5EF4-FFF2-40B4-BE49-F238E27FC236}">
                  <a16:creationId xmlns:a16="http://schemas.microsoft.com/office/drawing/2014/main" id="{4423CC9E-6314-45DE-8E75-5D69ABBACFB1}"/>
                </a:ext>
              </a:extLst>
            </p:cNvPr>
            <p:cNvCxnSpPr>
              <a:cxnSpLocks/>
            </p:cNvCxnSpPr>
            <p:nvPr/>
          </p:nvCxnSpPr>
          <p:spPr>
            <a:xfrm flipH="1" flipV="1">
              <a:off x="2232653" y="4227671"/>
              <a:ext cx="2" cy="392740"/>
            </a:xfrm>
            <a:prstGeom prst="straightConnector1">
              <a:avLst/>
            </a:prstGeom>
            <a:ln w="38100">
              <a:solidFill>
                <a:schemeClr val="accent5"/>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97" name="Straight Arrow Connector 96">
              <a:extLst>
                <a:ext uri="{FF2B5EF4-FFF2-40B4-BE49-F238E27FC236}">
                  <a16:creationId xmlns:a16="http://schemas.microsoft.com/office/drawing/2014/main" id="{DA953588-B5A2-453D-B98D-CA3886515B9E}"/>
                </a:ext>
              </a:extLst>
            </p:cNvPr>
            <p:cNvCxnSpPr/>
            <p:nvPr/>
          </p:nvCxnSpPr>
          <p:spPr>
            <a:xfrm flipH="1" flipV="1">
              <a:off x="4164325" y="4225912"/>
              <a:ext cx="2" cy="392740"/>
            </a:xfrm>
            <a:prstGeom prst="straightConnector1">
              <a:avLst/>
            </a:prstGeom>
            <a:ln w="38100">
              <a:solidFill>
                <a:schemeClr val="accent5"/>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98" name="Straight Arrow Connector 97">
              <a:extLst>
                <a:ext uri="{FF2B5EF4-FFF2-40B4-BE49-F238E27FC236}">
                  <a16:creationId xmlns:a16="http://schemas.microsoft.com/office/drawing/2014/main" id="{870547E3-01EA-466F-9213-6C41844720E3}"/>
                </a:ext>
              </a:extLst>
            </p:cNvPr>
            <p:cNvCxnSpPr/>
            <p:nvPr/>
          </p:nvCxnSpPr>
          <p:spPr>
            <a:xfrm flipH="1" flipV="1">
              <a:off x="6095997" y="4224153"/>
              <a:ext cx="2" cy="392740"/>
            </a:xfrm>
            <a:prstGeom prst="straightConnector1">
              <a:avLst/>
            </a:prstGeom>
            <a:ln w="38100">
              <a:solidFill>
                <a:schemeClr val="accent5"/>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99" name="Straight Arrow Connector 98">
              <a:extLst>
                <a:ext uri="{FF2B5EF4-FFF2-40B4-BE49-F238E27FC236}">
                  <a16:creationId xmlns:a16="http://schemas.microsoft.com/office/drawing/2014/main" id="{1AA2B7DE-25D5-44A2-95E3-232F78A4407F}"/>
                </a:ext>
              </a:extLst>
            </p:cNvPr>
            <p:cNvCxnSpPr/>
            <p:nvPr/>
          </p:nvCxnSpPr>
          <p:spPr>
            <a:xfrm flipH="1" flipV="1">
              <a:off x="8027669" y="4222394"/>
              <a:ext cx="2" cy="392740"/>
            </a:xfrm>
            <a:prstGeom prst="straightConnector1">
              <a:avLst/>
            </a:prstGeom>
            <a:ln w="38100">
              <a:solidFill>
                <a:schemeClr val="accent5"/>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100" name="Straight Arrow Connector 99">
              <a:extLst>
                <a:ext uri="{FF2B5EF4-FFF2-40B4-BE49-F238E27FC236}">
                  <a16:creationId xmlns:a16="http://schemas.microsoft.com/office/drawing/2014/main" id="{918542BE-1F70-4733-9283-D77B7E3C07BF}"/>
                </a:ext>
              </a:extLst>
            </p:cNvPr>
            <p:cNvCxnSpPr/>
            <p:nvPr/>
          </p:nvCxnSpPr>
          <p:spPr>
            <a:xfrm flipH="1" flipV="1">
              <a:off x="9959341" y="4220635"/>
              <a:ext cx="2" cy="392740"/>
            </a:xfrm>
            <a:prstGeom prst="straightConnector1">
              <a:avLst/>
            </a:prstGeom>
            <a:ln w="38100">
              <a:solidFill>
                <a:schemeClr val="accent5"/>
              </a:solidFill>
              <a:headEnd type="none" w="lg" len="med"/>
              <a:tailEnd type="triangle"/>
            </a:ln>
          </p:spPr>
          <p:style>
            <a:lnRef idx="1">
              <a:schemeClr val="accent6"/>
            </a:lnRef>
            <a:fillRef idx="0">
              <a:schemeClr val="accent6"/>
            </a:fillRef>
            <a:effectRef idx="0">
              <a:schemeClr val="accent6"/>
            </a:effectRef>
            <a:fontRef idx="minor">
              <a:schemeClr val="tx1"/>
            </a:fontRef>
          </p:style>
        </p:cxnSp>
        <p:grpSp>
          <p:nvGrpSpPr>
            <p:cNvPr id="5" name="Group 4">
              <a:extLst>
                <a:ext uri="{FF2B5EF4-FFF2-40B4-BE49-F238E27FC236}">
                  <a16:creationId xmlns:a16="http://schemas.microsoft.com/office/drawing/2014/main" id="{E65AD5D2-7A80-4D22-8285-B4E8570E13DF}"/>
                </a:ext>
              </a:extLst>
            </p:cNvPr>
            <p:cNvGrpSpPr/>
            <p:nvPr/>
          </p:nvGrpSpPr>
          <p:grpSpPr>
            <a:xfrm>
              <a:off x="1323118" y="2546778"/>
              <a:ext cx="1819074" cy="1819074"/>
              <a:chOff x="1484539" y="2642414"/>
              <a:chExt cx="1819074" cy="1819074"/>
            </a:xfrm>
          </p:grpSpPr>
          <p:sp>
            <p:nvSpPr>
              <p:cNvPr id="4" name="Rectangle 3">
                <a:extLst>
                  <a:ext uri="{FF2B5EF4-FFF2-40B4-BE49-F238E27FC236}">
                    <a16:creationId xmlns:a16="http://schemas.microsoft.com/office/drawing/2014/main" id="{2A698659-FE4B-4CC3-B7C4-30C63B54DED2}"/>
                  </a:ext>
                </a:extLst>
              </p:cNvPr>
              <p:cNvSpPr/>
              <p:nvPr/>
            </p:nvSpPr>
            <p:spPr bwMode="auto">
              <a:xfrm>
                <a:off x="1725038" y="2989634"/>
                <a:ext cx="1342417" cy="8884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90331D82-98B9-47A3-B45B-A0A3BBFFCED4}"/>
                  </a:ext>
                </a:extLst>
              </p:cNvPr>
              <p:cNvGrpSpPr/>
              <p:nvPr/>
            </p:nvGrpSpPr>
            <p:grpSpPr>
              <a:xfrm>
                <a:off x="1484539" y="2642414"/>
                <a:ext cx="1819074" cy="1819074"/>
                <a:chOff x="4691974" y="2582692"/>
                <a:chExt cx="1819074" cy="1819074"/>
              </a:xfrm>
            </p:grpSpPr>
            <p:pic>
              <p:nvPicPr>
                <p:cNvPr id="11" name="Graphic 10" descr="Monitor">
                  <a:extLst>
                    <a:ext uri="{FF2B5EF4-FFF2-40B4-BE49-F238E27FC236}">
                      <a16:creationId xmlns:a16="http://schemas.microsoft.com/office/drawing/2014/main" id="{2A7B0440-3BFE-415E-A759-05830B2B1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74" y="2582692"/>
                  <a:ext cx="1819074" cy="1819074"/>
                </a:xfrm>
                <a:prstGeom prst="rect">
                  <a:avLst/>
                </a:prstGeom>
              </p:spPr>
            </p:pic>
            <p:sp>
              <p:nvSpPr>
                <p:cNvPr id="12" name="Text Placeholder 2">
                  <a:extLst>
                    <a:ext uri="{FF2B5EF4-FFF2-40B4-BE49-F238E27FC236}">
                      <a16:creationId xmlns:a16="http://schemas.microsoft.com/office/drawing/2014/main" id="{18582B5F-B957-4274-8689-52C87A38C0E9}"/>
                    </a:ext>
                  </a:extLst>
                </p:cNvPr>
                <p:cNvSpPr txBox="1">
                  <a:spLocks/>
                </p:cNvSpPr>
                <p:nvPr/>
              </p:nvSpPr>
              <p:spPr>
                <a:xfrm>
                  <a:off x="5006771"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grpSp>
        </p:grpSp>
        <p:grpSp>
          <p:nvGrpSpPr>
            <p:cNvPr id="22" name="Group 21">
              <a:extLst>
                <a:ext uri="{FF2B5EF4-FFF2-40B4-BE49-F238E27FC236}">
                  <a16:creationId xmlns:a16="http://schemas.microsoft.com/office/drawing/2014/main" id="{03625B77-644E-4154-BEAA-C733807A2F64}"/>
                </a:ext>
              </a:extLst>
            </p:cNvPr>
            <p:cNvGrpSpPr/>
            <p:nvPr/>
          </p:nvGrpSpPr>
          <p:grpSpPr>
            <a:xfrm>
              <a:off x="3254790" y="2546778"/>
              <a:ext cx="1819074" cy="1819074"/>
              <a:chOff x="1484539" y="2642414"/>
              <a:chExt cx="1819074" cy="1819074"/>
            </a:xfrm>
          </p:grpSpPr>
          <p:sp>
            <p:nvSpPr>
              <p:cNvPr id="23" name="Rectangle 22">
                <a:extLst>
                  <a:ext uri="{FF2B5EF4-FFF2-40B4-BE49-F238E27FC236}">
                    <a16:creationId xmlns:a16="http://schemas.microsoft.com/office/drawing/2014/main" id="{881C06AF-2E85-45C4-9C0C-9574074269AF}"/>
                  </a:ext>
                </a:extLst>
              </p:cNvPr>
              <p:cNvSpPr/>
              <p:nvPr/>
            </p:nvSpPr>
            <p:spPr bwMode="auto">
              <a:xfrm>
                <a:off x="1725038" y="2989634"/>
                <a:ext cx="1342417" cy="8884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C12670FD-74CB-4F4A-A0EB-F25BA1109568}"/>
                  </a:ext>
                </a:extLst>
              </p:cNvPr>
              <p:cNvGrpSpPr/>
              <p:nvPr/>
            </p:nvGrpSpPr>
            <p:grpSpPr>
              <a:xfrm>
                <a:off x="1484539" y="2642414"/>
                <a:ext cx="1819074" cy="1819074"/>
                <a:chOff x="4691974" y="2582692"/>
                <a:chExt cx="1819074" cy="1819074"/>
              </a:xfrm>
            </p:grpSpPr>
            <p:pic>
              <p:nvPicPr>
                <p:cNvPr id="25" name="Graphic 24" descr="Monitor">
                  <a:extLst>
                    <a:ext uri="{FF2B5EF4-FFF2-40B4-BE49-F238E27FC236}">
                      <a16:creationId xmlns:a16="http://schemas.microsoft.com/office/drawing/2014/main" id="{A0524A15-AC79-4D9F-8B81-7C575325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74" y="2582692"/>
                  <a:ext cx="1819074" cy="1819074"/>
                </a:xfrm>
                <a:prstGeom prst="rect">
                  <a:avLst/>
                </a:prstGeom>
              </p:spPr>
            </p:pic>
            <p:sp>
              <p:nvSpPr>
                <p:cNvPr id="26" name="Text Placeholder 2">
                  <a:extLst>
                    <a:ext uri="{FF2B5EF4-FFF2-40B4-BE49-F238E27FC236}">
                      <a16:creationId xmlns:a16="http://schemas.microsoft.com/office/drawing/2014/main" id="{13B43C8B-40F2-44D0-A3C5-2084563F311B}"/>
                    </a:ext>
                  </a:extLst>
                </p:cNvPr>
                <p:cNvSpPr txBox="1">
                  <a:spLocks/>
                </p:cNvSpPr>
                <p:nvPr/>
              </p:nvSpPr>
              <p:spPr>
                <a:xfrm>
                  <a:off x="5006771"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grpSp>
        </p:grpSp>
        <p:grpSp>
          <p:nvGrpSpPr>
            <p:cNvPr id="27" name="Group 26">
              <a:extLst>
                <a:ext uri="{FF2B5EF4-FFF2-40B4-BE49-F238E27FC236}">
                  <a16:creationId xmlns:a16="http://schemas.microsoft.com/office/drawing/2014/main" id="{D8AFD0D6-0B4C-4162-A68C-CADB9F8B2505}"/>
                </a:ext>
              </a:extLst>
            </p:cNvPr>
            <p:cNvGrpSpPr/>
            <p:nvPr/>
          </p:nvGrpSpPr>
          <p:grpSpPr>
            <a:xfrm>
              <a:off x="5186462" y="2546778"/>
              <a:ext cx="1819074" cy="1819074"/>
              <a:chOff x="1484539" y="2642414"/>
              <a:chExt cx="1819074" cy="1819074"/>
            </a:xfrm>
          </p:grpSpPr>
          <p:sp>
            <p:nvSpPr>
              <p:cNvPr id="28" name="Rectangle 27">
                <a:extLst>
                  <a:ext uri="{FF2B5EF4-FFF2-40B4-BE49-F238E27FC236}">
                    <a16:creationId xmlns:a16="http://schemas.microsoft.com/office/drawing/2014/main" id="{CE7FF87E-62E3-4747-8783-0ACF0ABFCF51}"/>
                  </a:ext>
                </a:extLst>
              </p:cNvPr>
              <p:cNvSpPr/>
              <p:nvPr/>
            </p:nvSpPr>
            <p:spPr bwMode="auto">
              <a:xfrm>
                <a:off x="1725038" y="2989634"/>
                <a:ext cx="1342417" cy="8884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9" name="Group 28">
                <a:extLst>
                  <a:ext uri="{FF2B5EF4-FFF2-40B4-BE49-F238E27FC236}">
                    <a16:creationId xmlns:a16="http://schemas.microsoft.com/office/drawing/2014/main" id="{391FAE5B-6498-4991-BD1D-EAC62C5DEE5E}"/>
                  </a:ext>
                </a:extLst>
              </p:cNvPr>
              <p:cNvGrpSpPr/>
              <p:nvPr/>
            </p:nvGrpSpPr>
            <p:grpSpPr>
              <a:xfrm>
                <a:off x="1484539" y="2642414"/>
                <a:ext cx="1819074" cy="1819074"/>
                <a:chOff x="4691974" y="2582692"/>
                <a:chExt cx="1819074" cy="1819074"/>
              </a:xfrm>
            </p:grpSpPr>
            <p:pic>
              <p:nvPicPr>
                <p:cNvPr id="30" name="Graphic 29" descr="Monitor">
                  <a:extLst>
                    <a:ext uri="{FF2B5EF4-FFF2-40B4-BE49-F238E27FC236}">
                      <a16:creationId xmlns:a16="http://schemas.microsoft.com/office/drawing/2014/main" id="{ACBC3E59-D384-4D20-8979-45C1F8E17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74" y="2582692"/>
                  <a:ext cx="1819074" cy="1819074"/>
                </a:xfrm>
                <a:prstGeom prst="rect">
                  <a:avLst/>
                </a:prstGeom>
              </p:spPr>
            </p:pic>
            <p:sp>
              <p:nvSpPr>
                <p:cNvPr id="31" name="Text Placeholder 2">
                  <a:extLst>
                    <a:ext uri="{FF2B5EF4-FFF2-40B4-BE49-F238E27FC236}">
                      <a16:creationId xmlns:a16="http://schemas.microsoft.com/office/drawing/2014/main" id="{C7F4B3F9-1FE8-450F-AD59-03543940D7AE}"/>
                    </a:ext>
                  </a:extLst>
                </p:cNvPr>
                <p:cNvSpPr txBox="1">
                  <a:spLocks/>
                </p:cNvSpPr>
                <p:nvPr/>
              </p:nvSpPr>
              <p:spPr>
                <a:xfrm>
                  <a:off x="5006771"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sp>
              <p:nvSpPr>
                <p:cNvPr id="50" name="Text Placeholder 2">
                  <a:extLst>
                    <a:ext uri="{FF2B5EF4-FFF2-40B4-BE49-F238E27FC236}">
                      <a16:creationId xmlns:a16="http://schemas.microsoft.com/office/drawing/2014/main" id="{A6DF93C8-917D-4C26-9916-9B2718480F82}"/>
                    </a:ext>
                  </a:extLst>
                </p:cNvPr>
                <p:cNvSpPr txBox="1">
                  <a:spLocks/>
                </p:cNvSpPr>
                <p:nvPr/>
              </p:nvSpPr>
              <p:spPr>
                <a:xfrm>
                  <a:off x="5009104"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grpSp>
        </p:grpSp>
        <p:grpSp>
          <p:nvGrpSpPr>
            <p:cNvPr id="33" name="Group 32">
              <a:extLst>
                <a:ext uri="{FF2B5EF4-FFF2-40B4-BE49-F238E27FC236}">
                  <a16:creationId xmlns:a16="http://schemas.microsoft.com/office/drawing/2014/main" id="{53ACB527-539B-45B4-AB9E-B372C8FCA703}"/>
                </a:ext>
              </a:extLst>
            </p:cNvPr>
            <p:cNvGrpSpPr/>
            <p:nvPr/>
          </p:nvGrpSpPr>
          <p:grpSpPr>
            <a:xfrm>
              <a:off x="7118134" y="2546778"/>
              <a:ext cx="1819074" cy="1819074"/>
              <a:chOff x="1484539" y="2642414"/>
              <a:chExt cx="1819074" cy="1819074"/>
            </a:xfrm>
          </p:grpSpPr>
          <p:sp>
            <p:nvSpPr>
              <p:cNvPr id="34" name="Rectangle 33">
                <a:extLst>
                  <a:ext uri="{FF2B5EF4-FFF2-40B4-BE49-F238E27FC236}">
                    <a16:creationId xmlns:a16="http://schemas.microsoft.com/office/drawing/2014/main" id="{B117263A-4717-4796-A12D-21E02D13E838}"/>
                  </a:ext>
                </a:extLst>
              </p:cNvPr>
              <p:cNvSpPr/>
              <p:nvPr/>
            </p:nvSpPr>
            <p:spPr bwMode="auto">
              <a:xfrm>
                <a:off x="1725038" y="2989634"/>
                <a:ext cx="1342417" cy="8884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6A57376C-FC5E-4D6A-98E9-F46143038021}"/>
                  </a:ext>
                </a:extLst>
              </p:cNvPr>
              <p:cNvGrpSpPr/>
              <p:nvPr/>
            </p:nvGrpSpPr>
            <p:grpSpPr>
              <a:xfrm>
                <a:off x="1484539" y="2642414"/>
                <a:ext cx="1819074" cy="1819074"/>
                <a:chOff x="4691974" y="2582692"/>
                <a:chExt cx="1819074" cy="1819074"/>
              </a:xfrm>
            </p:grpSpPr>
            <p:pic>
              <p:nvPicPr>
                <p:cNvPr id="36" name="Graphic 35" descr="Monitor">
                  <a:extLst>
                    <a:ext uri="{FF2B5EF4-FFF2-40B4-BE49-F238E27FC236}">
                      <a16:creationId xmlns:a16="http://schemas.microsoft.com/office/drawing/2014/main" id="{AFAAD7AD-113A-4FC8-B664-3C4786DAD5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74" y="2582692"/>
                  <a:ext cx="1819074" cy="1819074"/>
                </a:xfrm>
                <a:prstGeom prst="rect">
                  <a:avLst/>
                </a:prstGeom>
              </p:spPr>
            </p:pic>
            <p:sp>
              <p:nvSpPr>
                <p:cNvPr id="37" name="Text Placeholder 2">
                  <a:extLst>
                    <a:ext uri="{FF2B5EF4-FFF2-40B4-BE49-F238E27FC236}">
                      <a16:creationId xmlns:a16="http://schemas.microsoft.com/office/drawing/2014/main" id="{52724265-915C-4B21-89D9-669CFF0EFFEC}"/>
                    </a:ext>
                  </a:extLst>
                </p:cNvPr>
                <p:cNvSpPr txBox="1">
                  <a:spLocks/>
                </p:cNvSpPr>
                <p:nvPr/>
              </p:nvSpPr>
              <p:spPr>
                <a:xfrm>
                  <a:off x="5006771"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grpSp>
        </p:grpSp>
        <p:grpSp>
          <p:nvGrpSpPr>
            <p:cNvPr id="43" name="Group 42">
              <a:extLst>
                <a:ext uri="{FF2B5EF4-FFF2-40B4-BE49-F238E27FC236}">
                  <a16:creationId xmlns:a16="http://schemas.microsoft.com/office/drawing/2014/main" id="{59CBCCFC-767D-48B6-8890-FECBAEAE84B5}"/>
                </a:ext>
              </a:extLst>
            </p:cNvPr>
            <p:cNvGrpSpPr/>
            <p:nvPr/>
          </p:nvGrpSpPr>
          <p:grpSpPr>
            <a:xfrm>
              <a:off x="9049808" y="2546778"/>
              <a:ext cx="1819074" cy="1819074"/>
              <a:chOff x="1484539" y="2642414"/>
              <a:chExt cx="1819074" cy="1819074"/>
            </a:xfrm>
          </p:grpSpPr>
          <p:sp>
            <p:nvSpPr>
              <p:cNvPr id="44" name="Rectangle 43">
                <a:extLst>
                  <a:ext uri="{FF2B5EF4-FFF2-40B4-BE49-F238E27FC236}">
                    <a16:creationId xmlns:a16="http://schemas.microsoft.com/office/drawing/2014/main" id="{6C6CD69F-F1A1-4C78-8A2A-A0A260066B4D}"/>
                  </a:ext>
                </a:extLst>
              </p:cNvPr>
              <p:cNvSpPr/>
              <p:nvPr/>
            </p:nvSpPr>
            <p:spPr bwMode="auto">
              <a:xfrm>
                <a:off x="1725038" y="2989634"/>
                <a:ext cx="1342417" cy="8884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FF54F1AB-ED33-4B3A-80BA-64B1A7599F2F}"/>
                  </a:ext>
                </a:extLst>
              </p:cNvPr>
              <p:cNvGrpSpPr/>
              <p:nvPr/>
            </p:nvGrpSpPr>
            <p:grpSpPr>
              <a:xfrm>
                <a:off x="1484539" y="2642414"/>
                <a:ext cx="1819074" cy="1819074"/>
                <a:chOff x="4691974" y="2582692"/>
                <a:chExt cx="1819074" cy="1819074"/>
              </a:xfrm>
            </p:grpSpPr>
            <p:pic>
              <p:nvPicPr>
                <p:cNvPr id="46" name="Graphic 45" descr="Monitor">
                  <a:extLst>
                    <a:ext uri="{FF2B5EF4-FFF2-40B4-BE49-F238E27FC236}">
                      <a16:creationId xmlns:a16="http://schemas.microsoft.com/office/drawing/2014/main" id="{514E4FDB-B04C-454C-AE7C-8EA27D684A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974" y="2582692"/>
                  <a:ext cx="1819074" cy="1819074"/>
                </a:xfrm>
                <a:prstGeom prst="rect">
                  <a:avLst/>
                </a:prstGeom>
              </p:spPr>
            </p:pic>
            <p:sp>
              <p:nvSpPr>
                <p:cNvPr id="47" name="Text Placeholder 2">
                  <a:extLst>
                    <a:ext uri="{FF2B5EF4-FFF2-40B4-BE49-F238E27FC236}">
                      <a16:creationId xmlns:a16="http://schemas.microsoft.com/office/drawing/2014/main" id="{BBC919F6-2A25-4E72-8563-6307737D5CEE}"/>
                    </a:ext>
                  </a:extLst>
                </p:cNvPr>
                <p:cNvSpPr txBox="1">
                  <a:spLocks/>
                </p:cNvSpPr>
                <p:nvPr/>
              </p:nvSpPr>
              <p:spPr>
                <a:xfrm>
                  <a:off x="5006771" y="313982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SPMT</a:t>
                  </a:r>
                </a:p>
              </p:txBody>
            </p:sp>
          </p:grpSp>
        </p:grpSp>
        <p:sp>
          <p:nvSpPr>
            <p:cNvPr id="51" name="Text Placeholder 2">
              <a:extLst>
                <a:ext uri="{FF2B5EF4-FFF2-40B4-BE49-F238E27FC236}">
                  <a16:creationId xmlns:a16="http://schemas.microsoft.com/office/drawing/2014/main" id="{398DB186-7268-44A9-B568-D5B93759E98D}"/>
                </a:ext>
              </a:extLst>
            </p:cNvPr>
            <p:cNvSpPr txBox="1">
              <a:spLocks/>
            </p:cNvSpPr>
            <p:nvPr/>
          </p:nvSpPr>
          <p:spPr>
            <a:xfrm>
              <a:off x="5501261" y="4718062"/>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Tasks</a:t>
              </a:r>
            </a:p>
          </p:txBody>
        </p:sp>
        <p:sp>
          <p:nvSpPr>
            <p:cNvPr id="52" name="Rectangle 51">
              <a:extLst>
                <a:ext uri="{FF2B5EF4-FFF2-40B4-BE49-F238E27FC236}">
                  <a16:creationId xmlns:a16="http://schemas.microsoft.com/office/drawing/2014/main" id="{6C3BC6E5-FB84-40EA-A6AD-7FB7250AE7C6}"/>
                </a:ext>
              </a:extLst>
            </p:cNvPr>
            <p:cNvSpPr/>
            <p:nvPr/>
          </p:nvSpPr>
          <p:spPr bwMode="auto">
            <a:xfrm>
              <a:off x="5473429" y="4620411"/>
              <a:ext cx="1245140" cy="1627761"/>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C39D4432-CD6F-4BCD-9B49-1B20EC9DFF4F}"/>
                </a:ext>
              </a:extLst>
            </p:cNvPr>
            <p:cNvCxnSpPr/>
            <p:nvPr/>
          </p:nvCxnSpPr>
          <p:spPr>
            <a:xfrm>
              <a:off x="5626364" y="526892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8D6A59-65CA-4339-AE3F-A89C67F957EA}"/>
                </a:ext>
              </a:extLst>
            </p:cNvPr>
            <p:cNvCxnSpPr/>
            <p:nvPr/>
          </p:nvCxnSpPr>
          <p:spPr>
            <a:xfrm>
              <a:off x="5626364" y="5418078"/>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B87083-03DC-4BE2-8EA1-45734D8A65F2}"/>
                </a:ext>
              </a:extLst>
            </p:cNvPr>
            <p:cNvCxnSpPr/>
            <p:nvPr/>
          </p:nvCxnSpPr>
          <p:spPr>
            <a:xfrm>
              <a:off x="5626364" y="5567234"/>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074DD2E-D077-4B4C-A8C6-23B92BE19685}"/>
                </a:ext>
              </a:extLst>
            </p:cNvPr>
            <p:cNvCxnSpPr/>
            <p:nvPr/>
          </p:nvCxnSpPr>
          <p:spPr>
            <a:xfrm>
              <a:off x="5626364" y="5716390"/>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6D34E3E-A433-4A61-830B-A858AC8FC117}"/>
                </a:ext>
              </a:extLst>
            </p:cNvPr>
            <p:cNvCxnSpPr/>
            <p:nvPr/>
          </p:nvCxnSpPr>
          <p:spPr>
            <a:xfrm>
              <a:off x="5626364" y="5865546"/>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B3FA82-27C9-4E62-8684-6777F2D2BE83}"/>
                </a:ext>
              </a:extLst>
            </p:cNvPr>
            <p:cNvCxnSpPr/>
            <p:nvPr/>
          </p:nvCxnSpPr>
          <p:spPr>
            <a:xfrm>
              <a:off x="5626364" y="601470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FE399E5-FA66-47AE-9375-DF69BEFCEBAC}"/>
                </a:ext>
              </a:extLst>
            </p:cNvPr>
            <p:cNvGrpSpPr/>
            <p:nvPr/>
          </p:nvGrpSpPr>
          <p:grpSpPr>
            <a:xfrm>
              <a:off x="7405101" y="4620411"/>
              <a:ext cx="1245140" cy="1627761"/>
              <a:chOff x="3017650" y="4980561"/>
              <a:chExt cx="1245140" cy="1627761"/>
            </a:xfrm>
          </p:grpSpPr>
          <p:sp>
            <p:nvSpPr>
              <p:cNvPr id="62" name="Text Placeholder 2">
                <a:extLst>
                  <a:ext uri="{FF2B5EF4-FFF2-40B4-BE49-F238E27FC236}">
                    <a16:creationId xmlns:a16="http://schemas.microsoft.com/office/drawing/2014/main" id="{035BCB31-116D-4A9C-9AE3-D403E0AF63A0}"/>
                  </a:ext>
                </a:extLst>
              </p:cNvPr>
              <p:cNvSpPr txBox="1">
                <a:spLocks/>
              </p:cNvSpPr>
              <p:nvPr/>
            </p:nvSpPr>
            <p:spPr>
              <a:xfrm>
                <a:off x="3045482" y="507821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Tasks</a:t>
                </a:r>
              </a:p>
            </p:txBody>
          </p:sp>
          <p:sp>
            <p:nvSpPr>
              <p:cNvPr id="63" name="Rectangle 62">
                <a:extLst>
                  <a:ext uri="{FF2B5EF4-FFF2-40B4-BE49-F238E27FC236}">
                    <a16:creationId xmlns:a16="http://schemas.microsoft.com/office/drawing/2014/main" id="{DBAB98AE-659C-4F96-B586-B1322F89F9C6}"/>
                  </a:ext>
                </a:extLst>
              </p:cNvPr>
              <p:cNvSpPr/>
              <p:nvPr/>
            </p:nvSpPr>
            <p:spPr bwMode="auto">
              <a:xfrm>
                <a:off x="3017650" y="4980561"/>
                <a:ext cx="1245140" cy="1627761"/>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A99CE91C-DB4A-435B-B5FA-A76ECD95852B}"/>
                  </a:ext>
                </a:extLst>
              </p:cNvPr>
              <p:cNvCxnSpPr/>
              <p:nvPr/>
            </p:nvCxnSpPr>
            <p:spPr>
              <a:xfrm>
                <a:off x="3170585" y="562907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FA05EE2-F2A5-446D-92B4-712E6A5AEB24}"/>
                  </a:ext>
                </a:extLst>
              </p:cNvPr>
              <p:cNvCxnSpPr/>
              <p:nvPr/>
            </p:nvCxnSpPr>
            <p:spPr>
              <a:xfrm>
                <a:off x="3170585" y="5778228"/>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29E135B-EAF4-4213-B1B1-1CDE2C9F00D0}"/>
                  </a:ext>
                </a:extLst>
              </p:cNvPr>
              <p:cNvCxnSpPr/>
              <p:nvPr/>
            </p:nvCxnSpPr>
            <p:spPr>
              <a:xfrm>
                <a:off x="3170585" y="5927384"/>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7E871A7-C2FD-4DE0-9C8F-EEE9A8DB3D79}"/>
                  </a:ext>
                </a:extLst>
              </p:cNvPr>
              <p:cNvCxnSpPr/>
              <p:nvPr/>
            </p:nvCxnSpPr>
            <p:spPr>
              <a:xfrm>
                <a:off x="3170585" y="6076540"/>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884374-F05F-48E2-8109-46931887A2D8}"/>
                  </a:ext>
                </a:extLst>
              </p:cNvPr>
              <p:cNvCxnSpPr/>
              <p:nvPr/>
            </p:nvCxnSpPr>
            <p:spPr>
              <a:xfrm>
                <a:off x="3170585" y="6225696"/>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2DC01BA-4B16-4049-81BE-D06907B7A508}"/>
                  </a:ext>
                </a:extLst>
              </p:cNvPr>
              <p:cNvCxnSpPr/>
              <p:nvPr/>
            </p:nvCxnSpPr>
            <p:spPr>
              <a:xfrm>
                <a:off x="3170585" y="637485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5C5D60DA-9BA5-4D37-B06A-976C034EC2B4}"/>
                </a:ext>
              </a:extLst>
            </p:cNvPr>
            <p:cNvGrpSpPr/>
            <p:nvPr/>
          </p:nvGrpSpPr>
          <p:grpSpPr>
            <a:xfrm>
              <a:off x="9336775" y="4620411"/>
              <a:ext cx="1245140" cy="1627761"/>
              <a:chOff x="3017650" y="4980561"/>
              <a:chExt cx="1245140" cy="1627761"/>
            </a:xfrm>
          </p:grpSpPr>
          <p:sp>
            <p:nvSpPr>
              <p:cNvPr id="71" name="Text Placeholder 2">
                <a:extLst>
                  <a:ext uri="{FF2B5EF4-FFF2-40B4-BE49-F238E27FC236}">
                    <a16:creationId xmlns:a16="http://schemas.microsoft.com/office/drawing/2014/main" id="{01474ED5-E422-4542-9B70-3822C37FE205}"/>
                  </a:ext>
                </a:extLst>
              </p:cNvPr>
              <p:cNvSpPr txBox="1">
                <a:spLocks/>
              </p:cNvSpPr>
              <p:nvPr/>
            </p:nvSpPr>
            <p:spPr>
              <a:xfrm>
                <a:off x="3045482" y="507821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Tasks</a:t>
                </a:r>
              </a:p>
            </p:txBody>
          </p:sp>
          <p:sp>
            <p:nvSpPr>
              <p:cNvPr id="72" name="Rectangle 71">
                <a:extLst>
                  <a:ext uri="{FF2B5EF4-FFF2-40B4-BE49-F238E27FC236}">
                    <a16:creationId xmlns:a16="http://schemas.microsoft.com/office/drawing/2014/main" id="{B7FB20E2-E177-43EC-BBE5-A615D9604EBC}"/>
                  </a:ext>
                </a:extLst>
              </p:cNvPr>
              <p:cNvSpPr/>
              <p:nvPr/>
            </p:nvSpPr>
            <p:spPr bwMode="auto">
              <a:xfrm>
                <a:off x="3017650" y="4980561"/>
                <a:ext cx="1245140" cy="1627761"/>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34A03DC8-16C3-465A-A36A-153ED74A20D5}"/>
                  </a:ext>
                </a:extLst>
              </p:cNvPr>
              <p:cNvCxnSpPr/>
              <p:nvPr/>
            </p:nvCxnSpPr>
            <p:spPr>
              <a:xfrm>
                <a:off x="3170585" y="562907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13B1A3C-BFAC-4B31-8EDD-3B3A9A819198}"/>
                  </a:ext>
                </a:extLst>
              </p:cNvPr>
              <p:cNvCxnSpPr/>
              <p:nvPr/>
            </p:nvCxnSpPr>
            <p:spPr>
              <a:xfrm>
                <a:off x="3170585" y="5778228"/>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E42D8-D332-4A62-B026-E864524B237D}"/>
                  </a:ext>
                </a:extLst>
              </p:cNvPr>
              <p:cNvCxnSpPr/>
              <p:nvPr/>
            </p:nvCxnSpPr>
            <p:spPr>
              <a:xfrm>
                <a:off x="3170585" y="5927384"/>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98D780F-9696-49C4-94DB-3672ADD646EB}"/>
                  </a:ext>
                </a:extLst>
              </p:cNvPr>
              <p:cNvCxnSpPr/>
              <p:nvPr/>
            </p:nvCxnSpPr>
            <p:spPr>
              <a:xfrm>
                <a:off x="3170585" y="6076540"/>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971722-0C38-49C2-88DD-D8764C4ABE03}"/>
                  </a:ext>
                </a:extLst>
              </p:cNvPr>
              <p:cNvCxnSpPr/>
              <p:nvPr/>
            </p:nvCxnSpPr>
            <p:spPr>
              <a:xfrm>
                <a:off x="3170585" y="6225696"/>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45C350-459F-4D50-9561-3E7E75116AA7}"/>
                  </a:ext>
                </a:extLst>
              </p:cNvPr>
              <p:cNvCxnSpPr/>
              <p:nvPr/>
            </p:nvCxnSpPr>
            <p:spPr>
              <a:xfrm>
                <a:off x="3170585" y="637485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06C29B8-E1CC-45E2-B393-01F4E1F4FC63}"/>
                </a:ext>
              </a:extLst>
            </p:cNvPr>
            <p:cNvGrpSpPr/>
            <p:nvPr/>
          </p:nvGrpSpPr>
          <p:grpSpPr>
            <a:xfrm>
              <a:off x="3541757" y="4620411"/>
              <a:ext cx="1245140" cy="1627761"/>
              <a:chOff x="3017650" y="4980561"/>
              <a:chExt cx="1245140" cy="1627761"/>
            </a:xfrm>
          </p:grpSpPr>
          <p:sp>
            <p:nvSpPr>
              <p:cNvPr id="80" name="Text Placeholder 2">
                <a:extLst>
                  <a:ext uri="{FF2B5EF4-FFF2-40B4-BE49-F238E27FC236}">
                    <a16:creationId xmlns:a16="http://schemas.microsoft.com/office/drawing/2014/main" id="{F84E58A0-4365-4676-B7B1-2E043C70C3A3}"/>
                  </a:ext>
                </a:extLst>
              </p:cNvPr>
              <p:cNvSpPr txBox="1">
                <a:spLocks/>
              </p:cNvSpPr>
              <p:nvPr/>
            </p:nvSpPr>
            <p:spPr>
              <a:xfrm>
                <a:off x="3045482" y="507821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Tasks</a:t>
                </a:r>
              </a:p>
            </p:txBody>
          </p:sp>
          <p:sp>
            <p:nvSpPr>
              <p:cNvPr id="81" name="Rectangle 80">
                <a:extLst>
                  <a:ext uri="{FF2B5EF4-FFF2-40B4-BE49-F238E27FC236}">
                    <a16:creationId xmlns:a16="http://schemas.microsoft.com/office/drawing/2014/main" id="{1CD20A34-BF1E-4D7A-8764-5A76A8513F6F}"/>
                  </a:ext>
                </a:extLst>
              </p:cNvPr>
              <p:cNvSpPr/>
              <p:nvPr/>
            </p:nvSpPr>
            <p:spPr bwMode="auto">
              <a:xfrm>
                <a:off x="3017650" y="4980561"/>
                <a:ext cx="1245140" cy="1627761"/>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21B16339-2DA2-4E09-96C7-D64ECA148F92}"/>
                  </a:ext>
                </a:extLst>
              </p:cNvPr>
              <p:cNvCxnSpPr/>
              <p:nvPr/>
            </p:nvCxnSpPr>
            <p:spPr>
              <a:xfrm>
                <a:off x="3170585" y="562907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4B37630-9B36-4520-B762-D370E0630F6B}"/>
                  </a:ext>
                </a:extLst>
              </p:cNvPr>
              <p:cNvCxnSpPr/>
              <p:nvPr/>
            </p:nvCxnSpPr>
            <p:spPr>
              <a:xfrm>
                <a:off x="3170585" y="5778228"/>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F357AB9-B9B6-4389-B60C-F84E01C0F90F}"/>
                  </a:ext>
                </a:extLst>
              </p:cNvPr>
              <p:cNvCxnSpPr/>
              <p:nvPr/>
            </p:nvCxnSpPr>
            <p:spPr>
              <a:xfrm>
                <a:off x="3170585" y="5927384"/>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E7F1A2A-2F77-4F99-8307-0F9F194F64D1}"/>
                  </a:ext>
                </a:extLst>
              </p:cNvPr>
              <p:cNvCxnSpPr/>
              <p:nvPr/>
            </p:nvCxnSpPr>
            <p:spPr>
              <a:xfrm>
                <a:off x="3170585" y="6076540"/>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FCBA61F-7A83-4660-A91D-3E989EA70357}"/>
                  </a:ext>
                </a:extLst>
              </p:cNvPr>
              <p:cNvCxnSpPr/>
              <p:nvPr/>
            </p:nvCxnSpPr>
            <p:spPr>
              <a:xfrm>
                <a:off x="3170585" y="6225696"/>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60D11B9-5F1F-40D8-9273-F24245D6D49E}"/>
                  </a:ext>
                </a:extLst>
              </p:cNvPr>
              <p:cNvCxnSpPr/>
              <p:nvPr/>
            </p:nvCxnSpPr>
            <p:spPr>
              <a:xfrm>
                <a:off x="3170585" y="637485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AA68B7C-1E7D-4031-91DB-11D4BA638FDA}"/>
                </a:ext>
              </a:extLst>
            </p:cNvPr>
            <p:cNvGrpSpPr/>
            <p:nvPr/>
          </p:nvGrpSpPr>
          <p:grpSpPr>
            <a:xfrm>
              <a:off x="1610085" y="4620411"/>
              <a:ext cx="1245140" cy="1627761"/>
              <a:chOff x="3017650" y="4980561"/>
              <a:chExt cx="1245140" cy="1627761"/>
            </a:xfrm>
          </p:grpSpPr>
          <p:sp>
            <p:nvSpPr>
              <p:cNvPr id="89" name="Text Placeholder 2">
                <a:extLst>
                  <a:ext uri="{FF2B5EF4-FFF2-40B4-BE49-F238E27FC236}">
                    <a16:creationId xmlns:a16="http://schemas.microsoft.com/office/drawing/2014/main" id="{371B2529-A5B7-4348-B966-760E65C54ED0}"/>
                  </a:ext>
                </a:extLst>
              </p:cNvPr>
              <p:cNvSpPr txBox="1">
                <a:spLocks/>
              </p:cNvSpPr>
              <p:nvPr/>
            </p:nvSpPr>
            <p:spPr>
              <a:xfrm>
                <a:off x="3045482" y="5078211"/>
                <a:ext cx="1189477" cy="536674"/>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Tasks</a:t>
                </a:r>
              </a:p>
            </p:txBody>
          </p:sp>
          <p:sp>
            <p:nvSpPr>
              <p:cNvPr id="90" name="Rectangle 89">
                <a:extLst>
                  <a:ext uri="{FF2B5EF4-FFF2-40B4-BE49-F238E27FC236}">
                    <a16:creationId xmlns:a16="http://schemas.microsoft.com/office/drawing/2014/main" id="{24787EF8-19E4-4161-8211-8B4EB22AB3D4}"/>
                  </a:ext>
                </a:extLst>
              </p:cNvPr>
              <p:cNvSpPr/>
              <p:nvPr/>
            </p:nvSpPr>
            <p:spPr bwMode="auto">
              <a:xfrm>
                <a:off x="3017650" y="4980561"/>
                <a:ext cx="1245140" cy="1627761"/>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944C1F0-3AEC-400B-B14E-B3CE1C870C24}"/>
                  </a:ext>
                </a:extLst>
              </p:cNvPr>
              <p:cNvCxnSpPr/>
              <p:nvPr/>
            </p:nvCxnSpPr>
            <p:spPr>
              <a:xfrm>
                <a:off x="3170585" y="562907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8962C2-A4D3-4968-9E6D-4C246274E874}"/>
                  </a:ext>
                </a:extLst>
              </p:cNvPr>
              <p:cNvCxnSpPr/>
              <p:nvPr/>
            </p:nvCxnSpPr>
            <p:spPr>
              <a:xfrm>
                <a:off x="3170585" y="5778228"/>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270B8E3-7D46-45D1-AD76-A02B4C66F297}"/>
                  </a:ext>
                </a:extLst>
              </p:cNvPr>
              <p:cNvCxnSpPr/>
              <p:nvPr/>
            </p:nvCxnSpPr>
            <p:spPr>
              <a:xfrm>
                <a:off x="3170585" y="5927384"/>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3FD503E-EB60-45BA-BBED-D78E62086AB3}"/>
                  </a:ext>
                </a:extLst>
              </p:cNvPr>
              <p:cNvCxnSpPr/>
              <p:nvPr/>
            </p:nvCxnSpPr>
            <p:spPr>
              <a:xfrm>
                <a:off x="3170585" y="6076540"/>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9B15538-9FE6-4809-9AAE-E0EAA5F71502}"/>
                  </a:ext>
                </a:extLst>
              </p:cNvPr>
              <p:cNvCxnSpPr/>
              <p:nvPr/>
            </p:nvCxnSpPr>
            <p:spPr>
              <a:xfrm>
                <a:off x="3170585" y="6225696"/>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6A51276-67BB-42FF-9187-D56D72C25D56}"/>
                  </a:ext>
                </a:extLst>
              </p:cNvPr>
              <p:cNvCxnSpPr/>
              <p:nvPr/>
            </p:nvCxnSpPr>
            <p:spPr>
              <a:xfrm>
                <a:off x="3170585" y="6374852"/>
                <a:ext cx="939271"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1" name="Text Placeholder 1">
            <a:extLst>
              <a:ext uri="{FF2B5EF4-FFF2-40B4-BE49-F238E27FC236}">
                <a16:creationId xmlns:a16="http://schemas.microsoft.com/office/drawing/2014/main" id="{B8E00DCE-2CF9-432B-8090-FB5D04F54B9F}"/>
              </a:ext>
            </a:extLst>
          </p:cNvPr>
          <p:cNvSpPr txBox="1">
            <a:spLocks/>
          </p:cNvSpPr>
          <p:nvPr/>
        </p:nvSpPr>
        <p:spPr>
          <a:xfrm>
            <a:off x="269239" y="1189494"/>
            <a:ext cx="10731118" cy="268381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2800">
                <a:solidFill>
                  <a:srgbClr val="505050">
                    <a:lumMod val="50000"/>
                  </a:srgbClr>
                </a:solidFill>
                <a:latin typeface="Segoe UI Light"/>
              </a:rPr>
              <a:t>SPMT tasks, monitoring, must be performed on the machine individually. </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2800">
                <a:solidFill>
                  <a:srgbClr val="505050">
                    <a:lumMod val="50000"/>
                  </a:srgbClr>
                </a:solidFill>
                <a:latin typeface="Segoe UI Light"/>
              </a:rPr>
              <a:t>Manually split the tasks csv and upload to the  individual machines.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2800">
                <a:solidFill>
                  <a:srgbClr val="505050">
                    <a:lumMod val="50000"/>
                  </a:srgbClr>
                </a:solidFill>
                <a:latin typeface="Segoe UI Light"/>
              </a:rPr>
              <a:t>This process can be time consuming, resource intensive and complicated.</a:t>
            </a:r>
            <a:endPar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endParaRPr>
          </a:p>
        </p:txBody>
      </p:sp>
    </p:spTree>
    <p:extLst>
      <p:ext uri="{BB962C8B-B14F-4D97-AF65-F5344CB8AC3E}">
        <p14:creationId xmlns:p14="http://schemas.microsoft.com/office/powerpoint/2010/main" val="24503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5541F1D4-8E44-425B-94AD-7E7C75F4739E}"/>
              </a:ext>
            </a:extLst>
          </p:cNvPr>
          <p:cNvSpPr txBox="1">
            <a:spLocks/>
          </p:cNvSpPr>
          <p:nvPr/>
        </p:nvSpPr>
        <p:spPr>
          <a:xfrm>
            <a:off x="269239" y="1189494"/>
            <a:ext cx="3723921" cy="470898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rPr>
              <a:t>Simple/unified cloud-based migration experience.</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rPr>
              <a:t>Centrally managed from SharePoint </a:t>
            </a:r>
            <a:r>
              <a:rPr lang="en-US" sz="2800">
                <a:solidFill>
                  <a:srgbClr val="505050">
                    <a:lumMod val="50000"/>
                  </a:srgbClr>
                </a:solidFill>
                <a:latin typeface="Segoe UI Light"/>
              </a:rPr>
              <a:t>a</a:t>
            </a:r>
            <a:r>
              <a:rPr kumimoji="0" lang="en-US" sz="2800" b="0" i="0" u="none" strike="noStrike" kern="1200" cap="none" spc="0" normalizeH="0" baseline="0" noProof="0" err="1">
                <a:ln>
                  <a:noFill/>
                </a:ln>
                <a:solidFill>
                  <a:srgbClr val="505050">
                    <a:lumMod val="50000"/>
                  </a:srgbClr>
                </a:solidFill>
                <a:effectLst/>
                <a:uLnTx/>
                <a:uFillTx/>
                <a:latin typeface="Segoe UI Light"/>
                <a:ea typeface="+mn-ea"/>
                <a:cs typeface="+mn-cs"/>
              </a:rPr>
              <a:t>dmin</a:t>
            </a:r>
            <a:r>
              <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rPr>
              <a:t> center</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rPr>
              <a:t>Automatic load balancing across multiple </a:t>
            </a:r>
            <a:r>
              <a:rPr kumimoji="0" lang="en-US" sz="2800" b="0" i="0" u="none" strike="noStrike" kern="1200" cap="none" spc="0" normalizeH="0" baseline="0" noProof="0">
                <a:ln>
                  <a:noFill/>
                </a:ln>
                <a:solidFill>
                  <a:schemeClr val="accent1"/>
                </a:solidFill>
                <a:effectLst/>
                <a:uLnTx/>
                <a:uFillTx/>
                <a:latin typeface="Segoe UI Light"/>
                <a:ea typeface="+mn-ea"/>
                <a:cs typeface="+mn-cs"/>
              </a:rPr>
              <a:t>agents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800" b="0" i="0" u="none" strike="noStrike" kern="1200" cap="none" spc="0" normalizeH="0" baseline="0" noProof="0">
              <a:ln>
                <a:noFill/>
              </a:ln>
              <a:solidFill>
                <a:srgbClr val="505050">
                  <a:lumMod val="50000"/>
                </a:srgbClr>
              </a:solidFill>
              <a:effectLst/>
              <a:uLnTx/>
              <a:uFillTx/>
              <a:latin typeface="Segoe UI Light"/>
              <a:ea typeface="+mn-ea"/>
              <a:cs typeface="+mn-cs"/>
            </a:endParaRPr>
          </a:p>
        </p:txBody>
      </p:sp>
      <p:sp>
        <p:nvSpPr>
          <p:cNvPr id="5" name="Title 4">
            <a:extLst>
              <a:ext uri="{FF2B5EF4-FFF2-40B4-BE49-F238E27FC236}">
                <a16:creationId xmlns:a16="http://schemas.microsoft.com/office/drawing/2014/main" id="{DE3E2562-168D-4FF8-A71B-D68A8CC2B8F8}"/>
              </a:ext>
            </a:extLst>
          </p:cNvPr>
          <p:cNvSpPr>
            <a:spLocks noGrp="1"/>
          </p:cNvSpPr>
          <p:nvPr>
            <p:ph type="title"/>
          </p:nvPr>
        </p:nvSpPr>
        <p:spPr>
          <a:xfrm>
            <a:off x="400909" y="340984"/>
            <a:ext cx="11234149" cy="1326517"/>
          </a:xfrm>
        </p:spPr>
        <p:txBody>
          <a:bodyPr/>
          <a:lstStyle/>
          <a:p>
            <a:r>
              <a:rPr lang="en-US" sz="4310">
                <a:solidFill>
                  <a:srgbClr val="0078D7"/>
                </a:solidFill>
                <a:latin typeface="Segoe UI Light" panose="020B0502040204020203" pitchFamily="34" charset="0"/>
                <a:cs typeface="Segoe UI Light" panose="020B0502040204020203" pitchFamily="34" charset="0"/>
              </a:rPr>
              <a:t>Migration Manager Simplifies Large Migrations</a:t>
            </a:r>
          </a:p>
        </p:txBody>
      </p:sp>
      <p:pic>
        <p:nvPicPr>
          <p:cNvPr id="7" name="Picture 6" descr="Migration Manager screen shot">
            <a:extLst>
              <a:ext uri="{FF2B5EF4-FFF2-40B4-BE49-F238E27FC236}">
                <a16:creationId xmlns:a16="http://schemas.microsoft.com/office/drawing/2014/main" id="{883EC3AE-72D1-4E6B-A578-7EB29D2EE36C}"/>
              </a:ext>
            </a:extLst>
          </p:cNvPr>
          <p:cNvPicPr/>
          <p:nvPr/>
        </p:nvPicPr>
        <p:blipFill rotWithShape="1">
          <a:blip r:embed="rId3"/>
          <a:srcRect r="65" b="21161"/>
          <a:stretch/>
        </p:blipFill>
        <p:spPr>
          <a:xfrm>
            <a:off x="4777594" y="1189494"/>
            <a:ext cx="7388096" cy="4958189"/>
          </a:xfrm>
          <a:prstGeom prst="rect">
            <a:avLst/>
          </a:prstGeom>
        </p:spPr>
      </p:pic>
      <p:sp>
        <p:nvSpPr>
          <p:cNvPr id="2" name="TextBox 1">
            <a:extLst>
              <a:ext uri="{FF2B5EF4-FFF2-40B4-BE49-F238E27FC236}">
                <a16:creationId xmlns:a16="http://schemas.microsoft.com/office/drawing/2014/main" id="{CF71692A-C294-4265-8BA3-92AAF96EFED3}"/>
              </a:ext>
            </a:extLst>
          </p:cNvPr>
          <p:cNvSpPr txBox="1"/>
          <p:nvPr/>
        </p:nvSpPr>
        <p:spPr>
          <a:xfrm>
            <a:off x="6596467" y="6147683"/>
            <a:ext cx="4810126"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78D4"/>
                </a:solidFill>
                <a:effectLst/>
                <a:uLnTx/>
                <a:uFillTx/>
                <a:latin typeface="Segoe UI"/>
                <a:ea typeface="+mn-ea"/>
                <a:cs typeface="+mn-cs"/>
              </a:rPr>
              <a:t>https://aka.ms/MigrationManager</a:t>
            </a:r>
          </a:p>
        </p:txBody>
      </p:sp>
    </p:spTree>
    <p:extLst>
      <p:ext uri="{BB962C8B-B14F-4D97-AF65-F5344CB8AC3E}">
        <p14:creationId xmlns:p14="http://schemas.microsoft.com/office/powerpoint/2010/main" val="290973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9688"/>
          </a:xfrm>
        </p:spPr>
        <p:txBody>
          <a:bodyPr/>
          <a:lstStyle/>
          <a:p>
            <a:r>
              <a:rPr lang="en-US"/>
              <a:t>SharePoint Migration Tool (SPMT)</a:t>
            </a:r>
          </a:p>
        </p:txBody>
      </p:sp>
    </p:spTree>
    <p:extLst>
      <p:ext uri="{BB962C8B-B14F-4D97-AF65-F5344CB8AC3E}">
        <p14:creationId xmlns:p14="http://schemas.microsoft.com/office/powerpoint/2010/main" val="5806366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a:solidFill>
                  <a:schemeClr val="tx2"/>
                </a:solidFill>
              </a:rPr>
              <a:t>How to view this presentation?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type="body" sz="quarter" idx="13"/>
          </p:nvPr>
        </p:nvSpPr>
        <p:spPr>
          <a:xfrm>
            <a:off x="403144" y="1400592"/>
            <a:ext cx="11172383" cy="4955345"/>
          </a:xfrm>
        </p:spPr>
        <p:txBody>
          <a:bodyPr/>
          <a:lstStyle/>
          <a:p>
            <a:pPr>
              <a:spcAft>
                <a:spcPts val="0"/>
              </a:spcAft>
            </a:pPr>
            <a:r>
              <a:rPr lang="en-US"/>
              <a:t>To switch to the </a:t>
            </a:r>
            <a:r>
              <a:rPr lang="en-US" b="1"/>
              <a:t>Notes Page </a:t>
            </a:r>
            <a:r>
              <a:rPr lang="en-US"/>
              <a:t>view:</a:t>
            </a:r>
          </a:p>
          <a:p>
            <a:pPr lvl="1"/>
            <a:r>
              <a:rPr lang="en-US"/>
              <a:t>On the ribbon, select the </a:t>
            </a:r>
            <a:r>
              <a:rPr lang="en-US" b="1"/>
              <a:t>View </a:t>
            </a:r>
            <a:r>
              <a:rPr lang="en-US"/>
              <a:t>tab, and then select </a:t>
            </a:r>
            <a:r>
              <a:rPr lang="en-US" b="1"/>
              <a:t>Notes Page</a:t>
            </a:r>
          </a:p>
          <a:p>
            <a:pPr lvl="1"/>
            <a:endParaRPr lang="en-US"/>
          </a:p>
          <a:p>
            <a:pPr>
              <a:spcAft>
                <a:spcPts val="0"/>
              </a:spcAft>
            </a:pPr>
            <a:r>
              <a:rPr lang="en-US"/>
              <a:t>To navigate through notes, use the Page Up and Page Down keys</a:t>
            </a:r>
          </a:p>
          <a:p>
            <a:pPr lvl="1"/>
            <a:r>
              <a:rPr lang="en-US"/>
              <a:t>Zoom in or zoom out, if required</a:t>
            </a:r>
          </a:p>
          <a:p>
            <a:pPr lvl="1"/>
            <a:endParaRPr lang="en-US"/>
          </a:p>
          <a:p>
            <a:pPr>
              <a:spcAft>
                <a:spcPts val="0"/>
              </a:spcAft>
            </a:pPr>
            <a:r>
              <a:rPr lang="en-US"/>
              <a:t>In the </a:t>
            </a:r>
            <a:r>
              <a:rPr lang="en-US" b="1"/>
              <a:t>Notes Page </a:t>
            </a:r>
            <a:r>
              <a:rPr lang="en-US"/>
              <a:t>view, you can:</a:t>
            </a:r>
          </a:p>
          <a:p>
            <a:pPr lvl="1"/>
            <a:r>
              <a:rPr lang="en-US"/>
              <a:t>Read any supporting text—now, or after the delivery</a:t>
            </a:r>
          </a:p>
          <a:p>
            <a:pPr lvl="1"/>
            <a:r>
              <a:rPr lang="en-US"/>
              <a:t>Add notes to your copy of the presentation, if required</a:t>
            </a:r>
          </a:p>
          <a:p>
            <a:pPr lvl="1"/>
            <a:endParaRPr lang="en-US"/>
          </a:p>
          <a:p>
            <a:pPr>
              <a:spcAft>
                <a:spcPts val="0"/>
              </a:spcAft>
            </a:pPr>
            <a:r>
              <a:rPr lang="en-US"/>
              <a:t>Take the presentation files home with you</a:t>
            </a:r>
          </a:p>
          <a:p>
            <a:endParaRPr lang="en-US"/>
          </a:p>
        </p:txBody>
      </p:sp>
    </p:spTree>
    <p:extLst>
      <p:ext uri="{BB962C8B-B14F-4D97-AF65-F5344CB8AC3E}">
        <p14:creationId xmlns:p14="http://schemas.microsoft.com/office/powerpoint/2010/main" val="408947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1994392"/>
          </a:xfrm>
        </p:spPr>
        <p:txBody>
          <a:bodyPr/>
          <a:lstStyle/>
          <a:p>
            <a:pPr lvl="1"/>
            <a:r>
              <a:rPr lang="en-US" sz="2800">
                <a:solidFill>
                  <a:schemeClr val="tx1">
                    <a:lumMod val="50000"/>
                  </a:schemeClr>
                </a:solidFill>
                <a:latin typeface="+mj-lt"/>
              </a:rPr>
              <a:t>Requirements/prerequisites</a:t>
            </a:r>
          </a:p>
          <a:p>
            <a:pPr lvl="1"/>
            <a:r>
              <a:rPr lang="en-US" sz="2800">
                <a:solidFill>
                  <a:schemeClr val="tx1">
                    <a:lumMod val="50000"/>
                  </a:schemeClr>
                </a:solidFill>
                <a:latin typeface="+mj-lt"/>
              </a:rPr>
              <a:t>Permission handling</a:t>
            </a:r>
          </a:p>
          <a:p>
            <a:pPr lvl="1"/>
            <a:r>
              <a:rPr lang="en-US" sz="2800">
                <a:solidFill>
                  <a:schemeClr val="tx1">
                    <a:lumMod val="50000"/>
                  </a:schemeClr>
                </a:solidFill>
                <a:latin typeface="+mj-lt"/>
              </a:rPr>
              <a:t>Limitations</a:t>
            </a:r>
          </a:p>
          <a:p>
            <a:pPr lvl="1"/>
            <a:r>
              <a:rPr lang="en-US" sz="2800">
                <a:solidFill>
                  <a:schemeClr val="tx1">
                    <a:lumMod val="50000"/>
                  </a:schemeClr>
                </a:solidFill>
                <a:latin typeface="+mj-lt"/>
              </a:rPr>
              <a:t>Common issues and resolutions</a:t>
            </a:r>
          </a:p>
        </p:txBody>
      </p:sp>
    </p:spTree>
    <p:extLst>
      <p:ext uri="{BB962C8B-B14F-4D97-AF65-F5344CB8AC3E}">
        <p14:creationId xmlns:p14="http://schemas.microsoft.com/office/powerpoint/2010/main" val="2402681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F346-A3F1-4DD2-A9D4-82AA93B20945}"/>
              </a:ext>
            </a:extLst>
          </p:cNvPr>
          <p:cNvSpPr>
            <a:spLocks noGrp="1"/>
          </p:cNvSpPr>
          <p:nvPr>
            <p:ph type="title"/>
          </p:nvPr>
        </p:nvSpPr>
        <p:spPr>
          <a:xfrm>
            <a:off x="457199" y="341284"/>
            <a:ext cx="11277602" cy="557784"/>
          </a:xfrm>
          <a:prstGeom prst="rect">
            <a:avLst/>
          </a:prstGeom>
        </p:spPr>
        <p:txBody>
          <a:bodyPr wrap="square" anchor="t">
            <a:noAutofit/>
          </a:bodyPr>
          <a:lstStyle/>
          <a:p>
            <a:r>
              <a:rPr lang="en-US" sz="4310">
                <a:solidFill>
                  <a:srgbClr val="0078D7"/>
                </a:solidFill>
                <a:latin typeface="Segoe UI Light" panose="020B0502040204020203" pitchFamily="34" charset="0"/>
                <a:cs typeface="Segoe UI Light" panose="020B0502040204020203" pitchFamily="34" charset="0"/>
              </a:rPr>
              <a:t>SPMT Migration Sources and Destinations</a:t>
            </a:r>
          </a:p>
        </p:txBody>
      </p:sp>
      <p:sp>
        <p:nvSpPr>
          <p:cNvPr id="20" name="file" title="Icon of a file cabinet">
            <a:extLst>
              <a:ext uri="{FF2B5EF4-FFF2-40B4-BE49-F238E27FC236}">
                <a16:creationId xmlns:a16="http://schemas.microsoft.com/office/drawing/2014/main" id="{1A474D74-B143-4CA9-BE3B-0A36F4468F55}"/>
              </a:ext>
            </a:extLst>
          </p:cNvPr>
          <p:cNvSpPr/>
          <p:nvPr/>
        </p:nvSpPr>
        <p:spPr bwMode="auto">
          <a:xfrm>
            <a:off x="975152" y="2822624"/>
            <a:ext cx="429442" cy="504129"/>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1"/>
          </a:solidFill>
          <a:ln w="15875" cap="sq">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p>
        </p:txBody>
      </p:sp>
      <p:grpSp>
        <p:nvGrpSpPr>
          <p:cNvPr id="26" name="Group 25" descr="Image Showing File Share and SharePoint Server 2010,2013,2016 being migrated to SharePoint Online, Teams and OneDrive using the SharePoint Migration tool ">
            <a:extLst>
              <a:ext uri="{FF2B5EF4-FFF2-40B4-BE49-F238E27FC236}">
                <a16:creationId xmlns:a16="http://schemas.microsoft.com/office/drawing/2014/main" id="{D844ECEF-3849-4A06-87CE-7912BB2CF700}"/>
              </a:ext>
            </a:extLst>
          </p:cNvPr>
          <p:cNvGrpSpPr/>
          <p:nvPr/>
        </p:nvGrpSpPr>
        <p:grpSpPr>
          <a:xfrm>
            <a:off x="930717" y="1990528"/>
            <a:ext cx="10035498" cy="3549204"/>
            <a:chOff x="900554" y="2273557"/>
            <a:chExt cx="10035498" cy="3549204"/>
          </a:xfrm>
        </p:grpSpPr>
        <p:sp>
          <p:nvSpPr>
            <p:cNvPr id="8" name="Rectangle 7">
              <a:extLst>
                <a:ext uri="{FF2B5EF4-FFF2-40B4-BE49-F238E27FC236}">
                  <a16:creationId xmlns:a16="http://schemas.microsoft.com/office/drawing/2014/main" id="{7AEDA1AC-AD3D-47D1-8559-E9D990585402}"/>
                </a:ext>
              </a:extLst>
            </p:cNvPr>
            <p:cNvSpPr/>
            <p:nvPr/>
          </p:nvSpPr>
          <p:spPr>
            <a:xfrm>
              <a:off x="900554" y="4080879"/>
              <a:ext cx="633688" cy="557785"/>
            </a:xfrm>
            <a:prstGeom prst="rect">
              <a:avLst/>
            </a:prstGeom>
            <a:blipFill>
              <a:blip r:embed="rId3">
                <a:extLst>
                  <a:ext uri="{28A0092B-C50C-407E-A947-70E740481C1C}">
                    <a14:useLocalDpi xmlns:a14="http://schemas.microsoft.com/office/drawing/2010/main" val="0"/>
                  </a:ext>
                </a:extLst>
              </a:blip>
              <a:srcRect/>
              <a:stretch>
                <a:fillRect l="-19000" r="-19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73"/>
            </a:p>
          </p:txBody>
        </p:sp>
        <p:sp>
          <p:nvSpPr>
            <p:cNvPr id="16" name="Right Brace 15" descr="Bracket grouping File Share and SharePoint Icons">
              <a:extLst>
                <a:ext uri="{FF2B5EF4-FFF2-40B4-BE49-F238E27FC236}">
                  <a16:creationId xmlns:a16="http://schemas.microsoft.com/office/drawing/2014/main" id="{B3EB3CE7-344F-4481-A3C8-E4870CD8A0D2}"/>
                </a:ext>
              </a:extLst>
            </p:cNvPr>
            <p:cNvSpPr/>
            <p:nvPr/>
          </p:nvSpPr>
          <p:spPr>
            <a:xfrm>
              <a:off x="1531832" y="2612542"/>
              <a:ext cx="366320" cy="2708519"/>
            </a:xfrm>
            <a:prstGeom prst="rightBrac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17" name="Arrow: Right 16" descr="Arrow pointing to the right">
              <a:extLst>
                <a:ext uri="{FF2B5EF4-FFF2-40B4-BE49-F238E27FC236}">
                  <a16:creationId xmlns:a16="http://schemas.microsoft.com/office/drawing/2014/main" id="{344B8F12-1958-4105-8A84-A201A88E16D3}"/>
                </a:ext>
              </a:extLst>
            </p:cNvPr>
            <p:cNvSpPr/>
            <p:nvPr/>
          </p:nvSpPr>
          <p:spPr bwMode="auto">
            <a:xfrm>
              <a:off x="2121232" y="3861158"/>
              <a:ext cx="350142" cy="219721"/>
            </a:xfrm>
            <a:prstGeom prst="rightArrow">
              <a:avLst/>
            </a:prstGeom>
            <a:solidFill>
              <a:schemeClr val="accent1"/>
            </a:solidFill>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harePoint Migration Tool start screen">
              <a:extLst>
                <a:ext uri="{FF2B5EF4-FFF2-40B4-BE49-F238E27FC236}">
                  <a16:creationId xmlns:a16="http://schemas.microsoft.com/office/drawing/2014/main" id="{6120CEB9-AA8F-4028-98EE-81D2F75D8431}"/>
                </a:ext>
              </a:extLst>
            </p:cNvPr>
            <p:cNvPicPr/>
            <p:nvPr/>
          </p:nvPicPr>
          <p:blipFill>
            <a:blip r:embed="rId4"/>
            <a:stretch>
              <a:fillRect/>
            </a:stretch>
          </p:blipFill>
          <p:spPr>
            <a:xfrm>
              <a:off x="2718661" y="2531901"/>
              <a:ext cx="3383047" cy="2993997"/>
            </a:xfrm>
            <a:prstGeom prst="rect">
              <a:avLst/>
            </a:prstGeom>
            <a:noFill/>
          </p:spPr>
        </p:pic>
        <p:sp>
          <p:nvSpPr>
            <p:cNvPr id="24" name="Arrow: Right 23" descr="Arrow pointing to the right">
              <a:extLst>
                <a:ext uri="{FF2B5EF4-FFF2-40B4-BE49-F238E27FC236}">
                  <a16:creationId xmlns:a16="http://schemas.microsoft.com/office/drawing/2014/main" id="{73A5D40D-398A-4CD7-B8BF-2702CA4E9316}"/>
                </a:ext>
              </a:extLst>
            </p:cNvPr>
            <p:cNvSpPr/>
            <p:nvPr/>
          </p:nvSpPr>
          <p:spPr bwMode="auto">
            <a:xfrm>
              <a:off x="6330199" y="3861158"/>
              <a:ext cx="350142" cy="219721"/>
            </a:xfrm>
            <a:prstGeom prst="rightArrow">
              <a:avLst/>
            </a:prstGeom>
            <a:solidFill>
              <a:schemeClr val="accent1"/>
            </a:solidFill>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Bracket grouping Teams, SharePoint Online and OneDrive for business icons">
              <a:extLst>
                <a:ext uri="{FF2B5EF4-FFF2-40B4-BE49-F238E27FC236}">
                  <a16:creationId xmlns:a16="http://schemas.microsoft.com/office/drawing/2014/main" id="{4520808F-98B5-45F3-8274-3678AF0C200B}"/>
                </a:ext>
              </a:extLst>
            </p:cNvPr>
            <p:cNvGrpSpPr/>
            <p:nvPr/>
          </p:nvGrpSpPr>
          <p:grpSpPr>
            <a:xfrm>
              <a:off x="6835161" y="2594587"/>
              <a:ext cx="1056309" cy="2709413"/>
              <a:chOff x="9317680" y="1911688"/>
              <a:chExt cx="1035691" cy="3688949"/>
            </a:xfrm>
          </p:grpSpPr>
          <p:pic>
            <p:nvPicPr>
              <p:cNvPr id="11" name="Picture 2">
                <a:extLst>
                  <a:ext uri="{FF2B5EF4-FFF2-40B4-BE49-F238E27FC236}">
                    <a16:creationId xmlns:a16="http://schemas.microsoft.com/office/drawing/2014/main" id="{BDE5426D-3D67-4471-88B5-AA3AD093DE90}"/>
                  </a:ext>
                </a:extLst>
              </p:cNvPr>
              <p:cNvPicPr/>
              <p:nvPr/>
            </p:nvPicPr>
            <p:blipFill>
              <a:blip r:embed="rId5"/>
              <a:srcRect/>
              <a:stretch/>
            </p:blipFill>
            <p:spPr bwMode="auto">
              <a:xfrm>
                <a:off x="9764175" y="2044313"/>
                <a:ext cx="539463" cy="7997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a:extLst>
                  <a:ext uri="{FF2B5EF4-FFF2-40B4-BE49-F238E27FC236}">
                    <a16:creationId xmlns:a16="http://schemas.microsoft.com/office/drawing/2014/main" id="{2D403D07-A1C6-4790-BBCE-1E2DD9D872CF}"/>
                  </a:ext>
                </a:extLst>
              </p:cNvPr>
              <p:cNvPicPr/>
              <p:nvPr/>
            </p:nvPicPr>
            <p:blipFill>
              <a:blip r:embed="rId6"/>
              <a:srcRect/>
              <a:stretch/>
            </p:blipFill>
            <p:spPr bwMode="auto">
              <a:xfrm>
                <a:off x="9772117" y="3458104"/>
                <a:ext cx="539463" cy="7594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CAC8C886-8D1E-4CDA-A9FF-61C64BC88CC5}"/>
                  </a:ext>
                </a:extLst>
              </p:cNvPr>
              <p:cNvPicPr/>
              <p:nvPr/>
            </p:nvPicPr>
            <p:blipFill>
              <a:blip r:embed="rId7"/>
              <a:srcRect/>
              <a:stretch/>
            </p:blipFill>
            <p:spPr bwMode="auto">
              <a:xfrm>
                <a:off x="9772117" y="4673224"/>
                <a:ext cx="581254" cy="759440"/>
              </a:xfrm>
              <a:prstGeom prst="rect">
                <a:avLst/>
              </a:prstGeom>
              <a:noFill/>
              <a:extLst>
                <a:ext uri="{909E8E84-426E-40DD-AFC4-6F175D3DCCD1}">
                  <a14:hiddenFill xmlns:a14="http://schemas.microsoft.com/office/drawing/2010/main">
                    <a:solidFill>
                      <a:srgbClr val="FFFFFF"/>
                    </a:solidFill>
                  </a14:hiddenFill>
                </a:ext>
              </a:extLst>
            </p:spPr>
          </p:pic>
          <p:sp>
            <p:nvSpPr>
              <p:cNvPr id="14" name="Left Brace 13">
                <a:extLst>
                  <a:ext uri="{FF2B5EF4-FFF2-40B4-BE49-F238E27FC236}">
                    <a16:creationId xmlns:a16="http://schemas.microsoft.com/office/drawing/2014/main" id="{0EE8AA64-3C1F-4ED4-93F7-DA347E6F3962}"/>
                  </a:ext>
                </a:extLst>
              </p:cNvPr>
              <p:cNvSpPr/>
              <p:nvPr/>
            </p:nvSpPr>
            <p:spPr>
              <a:xfrm>
                <a:off x="9317680" y="1911688"/>
                <a:ext cx="377376" cy="3688949"/>
              </a:xfrm>
              <a:prstGeom prst="leftBrac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grpSp>
        <p:grpSp>
          <p:nvGrpSpPr>
            <p:cNvPr id="4" name="Group 3" descr="Migration Stats">
              <a:extLst>
                <a:ext uri="{FF2B5EF4-FFF2-40B4-BE49-F238E27FC236}">
                  <a16:creationId xmlns:a16="http://schemas.microsoft.com/office/drawing/2014/main" id="{E37D895A-4AA8-4432-A119-4E8F41735E2A}"/>
                </a:ext>
              </a:extLst>
            </p:cNvPr>
            <p:cNvGrpSpPr/>
            <p:nvPr/>
          </p:nvGrpSpPr>
          <p:grpSpPr>
            <a:xfrm>
              <a:off x="8395680" y="2273557"/>
              <a:ext cx="2540372" cy="3549204"/>
              <a:chOff x="8395680" y="2273557"/>
              <a:chExt cx="2540372" cy="3549204"/>
            </a:xfrm>
          </p:grpSpPr>
          <p:sp>
            <p:nvSpPr>
              <p:cNvPr id="5" name="Rectangle 4" descr="Gray Square">
                <a:extLst>
                  <a:ext uri="{FF2B5EF4-FFF2-40B4-BE49-F238E27FC236}">
                    <a16:creationId xmlns:a16="http://schemas.microsoft.com/office/drawing/2014/main" id="{4AE179B6-A0CD-43B3-88D4-BE7B8D1F5EEB}"/>
                  </a:ext>
                </a:extLst>
              </p:cNvPr>
              <p:cNvSpPr/>
              <p:nvPr/>
            </p:nvSpPr>
            <p:spPr>
              <a:xfrm>
                <a:off x="8395680" y="2273557"/>
                <a:ext cx="2540372" cy="354920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73"/>
              </a:p>
            </p:txBody>
          </p:sp>
          <p:sp>
            <p:nvSpPr>
              <p:cNvPr id="22" name="Rectangle 21">
                <a:extLst>
                  <a:ext uri="{FF2B5EF4-FFF2-40B4-BE49-F238E27FC236}">
                    <a16:creationId xmlns:a16="http://schemas.microsoft.com/office/drawing/2014/main" id="{B9DB7F46-D308-43D8-843F-8D281501FABE}"/>
                  </a:ext>
                </a:extLst>
              </p:cNvPr>
              <p:cNvSpPr/>
              <p:nvPr/>
            </p:nvSpPr>
            <p:spPr>
              <a:xfrm>
                <a:off x="8672708" y="2676866"/>
                <a:ext cx="1918637" cy="104917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72" b="1">
                    <a:solidFill>
                      <a:schemeClr val="tx1"/>
                    </a:solidFill>
                  </a:rPr>
                  <a:t>33 PB</a:t>
                </a:r>
              </a:p>
              <a:p>
                <a:pPr algn="ctr"/>
                <a:r>
                  <a:rPr lang="en-US" sz="1428">
                    <a:solidFill>
                      <a:schemeClr val="tx1"/>
                    </a:solidFill>
                  </a:rPr>
                  <a:t>Migrated content</a:t>
                </a:r>
              </a:p>
            </p:txBody>
          </p:sp>
          <p:sp>
            <p:nvSpPr>
              <p:cNvPr id="23" name="Rectangle 22">
                <a:extLst>
                  <a:ext uri="{FF2B5EF4-FFF2-40B4-BE49-F238E27FC236}">
                    <a16:creationId xmlns:a16="http://schemas.microsoft.com/office/drawing/2014/main" id="{B07FC0AF-9264-4630-BC59-5368827044F6}"/>
                  </a:ext>
                </a:extLst>
              </p:cNvPr>
              <p:cNvSpPr/>
              <p:nvPr/>
            </p:nvSpPr>
            <p:spPr>
              <a:xfrm>
                <a:off x="8672708" y="4288165"/>
                <a:ext cx="1918637" cy="104917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72" b="1">
                    <a:solidFill>
                      <a:schemeClr val="tx1"/>
                    </a:solidFill>
                  </a:rPr>
                  <a:t>84K</a:t>
                </a:r>
              </a:p>
              <a:p>
                <a:pPr algn="ctr"/>
                <a:r>
                  <a:rPr lang="en-US" sz="1428">
                    <a:solidFill>
                      <a:schemeClr val="tx1"/>
                    </a:solidFill>
                  </a:rPr>
                  <a:t>Unique tenants</a:t>
                </a:r>
              </a:p>
            </p:txBody>
          </p:sp>
          <p:sp>
            <p:nvSpPr>
              <p:cNvPr id="3" name="TextBox 2">
                <a:extLst>
                  <a:ext uri="{FF2B5EF4-FFF2-40B4-BE49-F238E27FC236}">
                    <a16:creationId xmlns:a16="http://schemas.microsoft.com/office/drawing/2014/main" id="{7AB07ED0-4688-4AC9-B67C-CFD7C0621468}"/>
                  </a:ext>
                </a:extLst>
              </p:cNvPr>
              <p:cNvSpPr txBox="1"/>
              <p:nvPr/>
            </p:nvSpPr>
            <p:spPr>
              <a:xfrm>
                <a:off x="8540208" y="5525898"/>
                <a:ext cx="2051137" cy="215444"/>
              </a:xfrm>
              <a:prstGeom prst="rect">
                <a:avLst/>
              </a:prstGeom>
              <a:noFill/>
            </p:spPr>
            <p:txBody>
              <a:bodyPr wrap="square" lIns="0" tIns="0" rIns="0" bIns="0" rtlCol="0">
                <a:spAutoFit/>
              </a:bodyPr>
              <a:lstStyle/>
              <a:p>
                <a:pPr algn="ctr"/>
                <a:r>
                  <a:rPr lang="en-US" sz="1400" i="1" dirty="0">
                    <a:gradFill>
                      <a:gsLst>
                        <a:gs pos="2917">
                          <a:schemeClr val="tx1"/>
                        </a:gs>
                        <a:gs pos="30000">
                          <a:schemeClr val="tx1"/>
                        </a:gs>
                      </a:gsLst>
                      <a:lin ang="5400000" scaled="0"/>
                    </a:gradFill>
                  </a:rPr>
                  <a:t>*As of May 2020</a:t>
                </a:r>
              </a:p>
            </p:txBody>
          </p:sp>
        </p:grpSp>
      </p:grpSp>
      <p:sp>
        <p:nvSpPr>
          <p:cNvPr id="25" name="TextBox 24">
            <a:extLst>
              <a:ext uri="{FF2B5EF4-FFF2-40B4-BE49-F238E27FC236}">
                <a16:creationId xmlns:a16="http://schemas.microsoft.com/office/drawing/2014/main" id="{9DF8BC18-767C-489E-94EF-AE4C99A09D4E}"/>
              </a:ext>
            </a:extLst>
          </p:cNvPr>
          <p:cNvSpPr txBox="1"/>
          <p:nvPr/>
        </p:nvSpPr>
        <p:spPr>
          <a:xfrm>
            <a:off x="9440263" y="6261860"/>
            <a:ext cx="6738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8"/>
              </a:rPr>
              <a:t>https://aka.ms/SPMT</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9708002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Client Requirements</a:t>
            </a:r>
            <a:endParaRPr lang="en-US" sz="3529">
              <a:solidFill>
                <a:schemeClr val="accent3"/>
              </a:solidFill>
            </a:endParaRPr>
          </a:p>
        </p:txBody>
      </p:sp>
      <p:graphicFrame>
        <p:nvGraphicFramePr>
          <p:cNvPr id="3" name="Table 2">
            <a:extLst>
              <a:ext uri="{FF2B5EF4-FFF2-40B4-BE49-F238E27FC236}">
                <a16:creationId xmlns:a16="http://schemas.microsoft.com/office/drawing/2014/main" id="{8DAB9800-CBC4-4EC6-AB61-517BE3620798}"/>
              </a:ext>
            </a:extLst>
          </p:cNvPr>
          <p:cNvGraphicFramePr>
            <a:graphicFrameLocks noGrp="1"/>
          </p:cNvGraphicFramePr>
          <p:nvPr>
            <p:extLst>
              <p:ext uri="{D42A27DB-BD31-4B8C-83A1-F6EECF244321}">
                <p14:modId xmlns:p14="http://schemas.microsoft.com/office/powerpoint/2010/main" val="1090117850"/>
              </p:ext>
            </p:extLst>
          </p:nvPr>
        </p:nvGraphicFramePr>
        <p:xfrm>
          <a:off x="749934" y="1416299"/>
          <a:ext cx="10692132" cy="4025402"/>
        </p:xfrm>
        <a:graphic>
          <a:graphicData uri="http://schemas.openxmlformats.org/drawingml/2006/table">
            <a:tbl>
              <a:tblPr firstRow="1" bandRow="1">
                <a:tableStyleId>{EB344D84-9AFB-497E-A393-DC336BA19D2E}</a:tableStyleId>
              </a:tblPr>
              <a:tblGrid>
                <a:gridCol w="4029242">
                  <a:extLst>
                    <a:ext uri="{9D8B030D-6E8A-4147-A177-3AD203B41FA5}">
                      <a16:colId xmlns:a16="http://schemas.microsoft.com/office/drawing/2014/main" val="399957711"/>
                    </a:ext>
                  </a:extLst>
                </a:gridCol>
                <a:gridCol w="6662890">
                  <a:extLst>
                    <a:ext uri="{9D8B030D-6E8A-4147-A177-3AD203B41FA5}">
                      <a16:colId xmlns:a16="http://schemas.microsoft.com/office/drawing/2014/main" val="2908544185"/>
                    </a:ext>
                  </a:extLst>
                </a:gridCol>
              </a:tblGrid>
              <a:tr h="389922">
                <a:tc>
                  <a:txBody>
                    <a:bodyPr/>
                    <a:lstStyle/>
                    <a:p>
                      <a:pPr algn="l" fontAlgn="b"/>
                      <a:r>
                        <a:rPr lang="en-US" sz="2100">
                          <a:effectLst/>
                        </a:rPr>
                        <a:t>Component</a:t>
                      </a:r>
                      <a:endParaRPr lang="en-US" sz="2100">
                        <a:effectLst/>
                        <a:latin typeface="Segoe UI"/>
                      </a:endParaRPr>
                    </a:p>
                  </a:txBody>
                  <a:tcPr marL="39975" marR="39975" marT="29980" marB="29980" anchor="b"/>
                </a:tc>
                <a:tc>
                  <a:txBody>
                    <a:bodyPr/>
                    <a:lstStyle/>
                    <a:p>
                      <a:pPr algn="l" fontAlgn="b"/>
                      <a:r>
                        <a:rPr lang="en-US" sz="2100">
                          <a:effectLst/>
                        </a:rPr>
                        <a:t>Recommendation</a:t>
                      </a:r>
                      <a:endParaRPr lang="en-US" sz="2100">
                        <a:effectLst/>
                        <a:latin typeface="Segoe UI"/>
                      </a:endParaRPr>
                    </a:p>
                  </a:txBody>
                  <a:tcPr marL="39975" marR="39975" marT="29980" marB="29980" anchor="b"/>
                </a:tc>
                <a:extLst>
                  <a:ext uri="{0D108BD9-81ED-4DB2-BD59-A6C34878D82A}">
                    <a16:rowId xmlns:a16="http://schemas.microsoft.com/office/drawing/2014/main" val="558727247"/>
                  </a:ext>
                </a:extLst>
              </a:tr>
              <a:tr h="507390">
                <a:tc>
                  <a:txBody>
                    <a:bodyPr/>
                    <a:lstStyle/>
                    <a:p>
                      <a:pPr algn="l" fontAlgn="t"/>
                      <a:r>
                        <a:rPr lang="en-US" sz="2100">
                          <a:solidFill>
                            <a:schemeClr val="tx1">
                              <a:lumMod val="50000"/>
                            </a:schemeClr>
                          </a:solidFill>
                          <a:effectLst/>
                        </a:rPr>
                        <a:t>CPU</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64-bit quad core processor or better</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3692158788"/>
                  </a:ext>
                </a:extLst>
              </a:tr>
              <a:tr h="389922">
                <a:tc>
                  <a:txBody>
                    <a:bodyPr/>
                    <a:lstStyle/>
                    <a:p>
                      <a:pPr algn="l" fontAlgn="t"/>
                      <a:r>
                        <a:rPr lang="en-US" sz="2100">
                          <a:solidFill>
                            <a:schemeClr val="tx1">
                              <a:lumMod val="50000"/>
                            </a:schemeClr>
                          </a:solidFill>
                          <a:effectLst/>
                        </a:rPr>
                        <a:t>RAM</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16 GB</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19973922"/>
                  </a:ext>
                </a:extLst>
              </a:tr>
              <a:tr h="470071">
                <a:tc>
                  <a:txBody>
                    <a:bodyPr/>
                    <a:lstStyle/>
                    <a:p>
                      <a:pPr algn="l" fontAlgn="t"/>
                      <a:r>
                        <a:rPr lang="en-US" sz="2100">
                          <a:solidFill>
                            <a:schemeClr val="tx1">
                              <a:lumMod val="50000"/>
                            </a:schemeClr>
                          </a:solidFill>
                          <a:effectLst/>
                        </a:rPr>
                        <a:t>Local Storage</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Solid state disk: 150 GB free space</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3550142763"/>
                  </a:ext>
                </a:extLst>
              </a:tr>
              <a:tr h="389922">
                <a:tc>
                  <a:txBody>
                    <a:bodyPr/>
                    <a:lstStyle/>
                    <a:p>
                      <a:pPr algn="l" fontAlgn="t"/>
                      <a:r>
                        <a:rPr lang="en-US" sz="2100">
                          <a:solidFill>
                            <a:schemeClr val="tx1">
                              <a:lumMod val="50000"/>
                            </a:schemeClr>
                          </a:solidFill>
                          <a:effectLst/>
                        </a:rPr>
                        <a:t>Network card</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1 Gbps</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3388797775"/>
                  </a:ext>
                </a:extLst>
              </a:tr>
              <a:tr h="1071387">
                <a:tc>
                  <a:txBody>
                    <a:bodyPr/>
                    <a:lstStyle/>
                    <a:p>
                      <a:pPr algn="l" fontAlgn="t"/>
                      <a:r>
                        <a:rPr lang="en-US" sz="2100">
                          <a:solidFill>
                            <a:schemeClr val="tx1">
                              <a:lumMod val="50000"/>
                            </a:schemeClr>
                          </a:solidFill>
                          <a:effectLst/>
                        </a:rPr>
                        <a:t>Operating system</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Windows Server 2012 R2 or Windows 10 client</a:t>
                      </a:r>
                      <a:br>
                        <a:rPr lang="en-US" sz="2100">
                          <a:solidFill>
                            <a:schemeClr val="tx1">
                              <a:lumMod val="50000"/>
                            </a:schemeClr>
                          </a:solidFill>
                          <a:effectLst/>
                        </a:rPr>
                      </a:br>
                      <a:r>
                        <a:rPr lang="en-US" sz="2100">
                          <a:solidFill>
                            <a:schemeClr val="tx1">
                              <a:lumMod val="50000"/>
                            </a:schemeClr>
                          </a:solidFill>
                          <a:effectLst/>
                        </a:rPr>
                        <a:t>.NET Framework 4.6.2</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953483221"/>
                  </a:ext>
                </a:extLst>
              </a:tr>
              <a:tr h="806788">
                <a:tc>
                  <a:txBody>
                    <a:bodyPr/>
                    <a:lstStyle/>
                    <a:p>
                      <a:pPr algn="l" fontAlgn="t"/>
                      <a:r>
                        <a:rPr lang="en-US" sz="2100">
                          <a:solidFill>
                            <a:schemeClr val="tx1">
                              <a:lumMod val="50000"/>
                            </a:schemeClr>
                          </a:solidFill>
                          <a:effectLst/>
                        </a:rPr>
                        <a:t>Microsoft Visual C++ 2015 Redistributable</a:t>
                      </a:r>
                      <a:endParaRPr lang="en-US" sz="2100">
                        <a:solidFill>
                          <a:schemeClr val="tx1">
                            <a:lumMod val="50000"/>
                          </a:schemeClr>
                        </a:solidFill>
                        <a:effectLst/>
                        <a:latin typeface="Segoe UI"/>
                      </a:endParaRPr>
                    </a:p>
                  </a:txBody>
                  <a:tcPr marL="39975" marR="39975" marT="29980" marB="29980"/>
                </a:tc>
                <a:tc>
                  <a:txBody>
                    <a:bodyPr/>
                    <a:lstStyle/>
                    <a:p>
                      <a:pPr algn="l" fontAlgn="t"/>
                      <a:r>
                        <a:rPr lang="en-US" sz="2100">
                          <a:solidFill>
                            <a:schemeClr val="tx1">
                              <a:lumMod val="50000"/>
                            </a:schemeClr>
                          </a:solidFill>
                          <a:effectLst/>
                        </a:rPr>
                        <a:t>Required for OneNote migration.</a:t>
                      </a:r>
                      <a:endParaRPr lang="en-US" sz="2100">
                        <a:solidFill>
                          <a:schemeClr val="tx1">
                            <a:lumMod val="50000"/>
                          </a:schemeClr>
                        </a:solidFill>
                        <a:effectLst/>
                        <a:latin typeface="Segoe UI"/>
                      </a:endParaRPr>
                    </a:p>
                  </a:txBody>
                  <a:tcPr marL="39975" marR="39975" marT="29980" marB="29980"/>
                </a:tc>
                <a:extLst>
                  <a:ext uri="{0D108BD9-81ED-4DB2-BD59-A6C34878D82A}">
                    <a16:rowId xmlns:a16="http://schemas.microsoft.com/office/drawing/2014/main" val="2313364723"/>
                  </a:ext>
                </a:extLst>
              </a:tr>
            </a:tbl>
          </a:graphicData>
        </a:graphic>
      </p:graphicFrame>
      <p:sp>
        <p:nvSpPr>
          <p:cNvPr id="2" name="TextBox 1">
            <a:extLst>
              <a:ext uri="{FF2B5EF4-FFF2-40B4-BE49-F238E27FC236}">
                <a16:creationId xmlns:a16="http://schemas.microsoft.com/office/drawing/2014/main" id="{474A649A-FB7F-4E6C-8EC2-9A7678B3A3FE}"/>
              </a:ext>
            </a:extLst>
          </p:cNvPr>
          <p:cNvSpPr txBox="1"/>
          <p:nvPr/>
        </p:nvSpPr>
        <p:spPr>
          <a:xfrm>
            <a:off x="5798819" y="6180603"/>
            <a:ext cx="6294352" cy="489365"/>
          </a:xfrm>
          <a:prstGeom prst="rect">
            <a:avLst/>
          </a:prstGeom>
          <a:noFill/>
        </p:spPr>
        <p:txBody>
          <a:bodyPr wrap="none" lIns="182880" tIns="146304" rIns="182880" bIns="146304" rtlCol="0">
            <a:spAutoFit/>
          </a:bodyPr>
          <a:lstStyle/>
          <a:p>
            <a:pPr>
              <a:lnSpc>
                <a:spcPct val="90000"/>
              </a:lnSpc>
              <a:spcAft>
                <a:spcPts val="600"/>
              </a:spcAft>
            </a:pPr>
            <a:r>
              <a:rPr lang="en-US" sz="1400">
                <a:hlinkClick r:id="rId3"/>
              </a:rPr>
              <a:t>https://docs.microsoft.com/en-us/sharepointmigration/spmt-prerequisites</a:t>
            </a:r>
            <a:r>
              <a:rPr lang="en-US" sz="1400"/>
              <a:t> </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800953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Required Endpoints</a:t>
            </a:r>
            <a:br>
              <a:rPr lang="en-US" sz="4313">
                <a:solidFill>
                  <a:schemeClr val="accent3"/>
                </a:solidFill>
              </a:rPr>
            </a:br>
            <a:endParaRPr lang="en-US" sz="3529">
              <a:solidFill>
                <a:schemeClr val="accent3"/>
              </a:solidFill>
            </a:endParaRPr>
          </a:p>
        </p:txBody>
      </p:sp>
      <p:graphicFrame>
        <p:nvGraphicFramePr>
          <p:cNvPr id="2" name="Diagram 1">
            <a:extLst>
              <a:ext uri="{FF2B5EF4-FFF2-40B4-BE49-F238E27FC236}">
                <a16:creationId xmlns:a16="http://schemas.microsoft.com/office/drawing/2014/main" id="{8828215D-B316-44D9-A2BF-0B42DA14E99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772181081"/>
              </p:ext>
            </p:extLst>
          </p:nvPr>
        </p:nvGraphicFramePr>
        <p:xfrm>
          <a:off x="160183" y="1021714"/>
          <a:ext cx="9310988" cy="5378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4BADAD3-5D1E-4DE9-AEB2-6A38C1DA744B}"/>
              </a:ext>
            </a:extLst>
          </p:cNvPr>
          <p:cNvSpPr txBox="1"/>
          <p:nvPr/>
        </p:nvSpPr>
        <p:spPr>
          <a:xfrm>
            <a:off x="5259421" y="6465560"/>
            <a:ext cx="7253615" cy="584775"/>
          </a:xfrm>
          <a:prstGeom prst="rect">
            <a:avLst/>
          </a:prstGeom>
          <a:noFill/>
        </p:spPr>
        <p:txBody>
          <a:bodyPr wrap="square">
            <a:spAutoFit/>
          </a:bodyPr>
          <a:lstStyle/>
          <a:p>
            <a:r>
              <a:rPr lang="en-US" sz="1600">
                <a:hlinkClick r:id="rId8"/>
              </a:rPr>
              <a:t>https://docs.microsoft.com/en-us/sharepointmigration/spmt-prerequisites</a:t>
            </a:r>
            <a:endParaRPr lang="en-US" sz="1600"/>
          </a:p>
          <a:p>
            <a:endParaRPr lang="en-US" sz="1600"/>
          </a:p>
        </p:txBody>
      </p:sp>
      <p:sp>
        <p:nvSpPr>
          <p:cNvPr id="7" name="Rectangle 6">
            <a:extLst>
              <a:ext uri="{FF2B5EF4-FFF2-40B4-BE49-F238E27FC236}">
                <a16:creationId xmlns:a16="http://schemas.microsoft.com/office/drawing/2014/main" id="{56B0EF81-7A89-457E-9CF9-3C148874147D}"/>
              </a:ext>
            </a:extLst>
          </p:cNvPr>
          <p:cNvSpPr/>
          <p:nvPr/>
        </p:nvSpPr>
        <p:spPr bwMode="auto">
          <a:xfrm>
            <a:off x="395592" y="2857844"/>
            <a:ext cx="10051915" cy="193904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aseline="0" dirty="0">
                <a:solidFill>
                  <a:schemeClr val="bg1"/>
                </a:solidFill>
                <a:latin typeface="+mj-lt"/>
              </a:rPr>
              <a:t>Additional end points are required for automatic workflow migration. This is </a:t>
            </a:r>
            <a:r>
              <a:rPr lang="en-US" sz="2400" dirty="0">
                <a:solidFill>
                  <a:schemeClr val="bg1"/>
                </a:solidFill>
                <a:latin typeface="+mj-lt"/>
              </a:rPr>
              <a:t>c</a:t>
            </a:r>
            <a:r>
              <a:rPr lang="en-US" sz="2400" baseline="0" dirty="0">
                <a:solidFill>
                  <a:schemeClr val="bg1"/>
                </a:solidFill>
                <a:latin typeface="+mj-lt"/>
              </a:rPr>
              <a:t>overed in the Migrate Workflows section later in this module. </a:t>
            </a:r>
            <a:r>
              <a:rPr lang="en-US" sz="2400" baseline="0" dirty="0">
                <a:solidFill>
                  <a:schemeClr val="bg1"/>
                </a:solidFill>
                <a:latin typeface="+mj-lt"/>
                <a:sym typeface="Wingdings" panose="05000000000000000000" pitchFamily="2" charset="2"/>
              </a:rPr>
              <a:t></a:t>
            </a:r>
            <a:r>
              <a:rPr lang="en-US" sz="2400" baseline="0" dirty="0">
                <a:solidFill>
                  <a:schemeClr val="bg1"/>
                </a:solidFill>
                <a:latin typeface="+mj-lt"/>
              </a:rPr>
              <a:t> </a:t>
            </a:r>
            <a:endParaRPr lang="en-US" sz="2400" dirty="0">
              <a:solidFill>
                <a:schemeClr val="bg1"/>
              </a:solidFill>
              <a:latin typeface="+mj-lt"/>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1522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Download</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5170646"/>
          </a:xfrm>
        </p:spPr>
        <p:txBody>
          <a:bodyPr vert="horz" wrap="square" lIns="146304" tIns="91440" rIns="146304" bIns="91440" rtlCol="0">
            <a:spAutoFit/>
          </a:bodyPr>
          <a:lstStyle/>
          <a:p>
            <a:pPr marL="0" indent="0">
              <a:buNone/>
            </a:pPr>
            <a:r>
              <a:rPr lang="en-US" sz="2800" b="1">
                <a:solidFill>
                  <a:schemeClr val="tx1">
                    <a:lumMod val="50000"/>
                  </a:schemeClr>
                </a:solidFill>
              </a:rPr>
              <a:t>Download Options</a:t>
            </a:r>
          </a:p>
          <a:p>
            <a:r>
              <a:rPr lang="en-US" sz="2800">
                <a:solidFill>
                  <a:schemeClr val="tx1">
                    <a:lumMod val="50000"/>
                  </a:schemeClr>
                </a:solidFill>
              </a:rPr>
              <a:t>Current release: </a:t>
            </a:r>
            <a:r>
              <a:rPr lang="en-US" sz="2800">
                <a:solidFill>
                  <a:srgbClr val="0070C0"/>
                </a:solidFill>
                <a:hlinkClick r:id="rId3">
                  <a:extLst>
                    <a:ext uri="{A12FA001-AC4F-418D-AE19-62706E023703}">
                      <ahyp:hlinkClr xmlns:ahyp="http://schemas.microsoft.com/office/drawing/2018/hyperlinkcolor" val="tx"/>
                    </a:ext>
                  </a:extLst>
                </a:hlinkClick>
              </a:rPr>
              <a:t>https://aka.ms/spmt-ga-page</a:t>
            </a:r>
            <a:endParaRPr lang="en-US" sz="2800">
              <a:solidFill>
                <a:srgbClr val="0070C0"/>
              </a:solidFill>
            </a:endParaRPr>
          </a:p>
          <a:p>
            <a:r>
              <a:rPr lang="en-US" sz="2800">
                <a:solidFill>
                  <a:schemeClr val="tx1">
                    <a:lumMod val="50000"/>
                  </a:schemeClr>
                </a:solidFill>
              </a:rPr>
              <a:t>Latest public preview: </a:t>
            </a:r>
            <a:r>
              <a:rPr lang="en-US" sz="2800">
                <a:solidFill>
                  <a:srgbClr val="0070C0"/>
                </a:solidFill>
                <a:hlinkClick r:id="rId4">
                  <a:extLst>
                    <a:ext uri="{A12FA001-AC4F-418D-AE19-62706E023703}">
                      <ahyp:hlinkClr xmlns:ahyp="http://schemas.microsoft.com/office/drawing/2018/hyperlinkcolor" val="tx"/>
                    </a:ext>
                  </a:extLst>
                </a:hlinkClick>
              </a:rPr>
              <a:t>https://aka.ms/spmt-beta-page</a:t>
            </a:r>
            <a:endParaRPr lang="en-US" sz="2800">
              <a:solidFill>
                <a:srgbClr val="0070C0"/>
              </a:solidFill>
            </a:endParaRPr>
          </a:p>
          <a:p>
            <a:pPr marL="0" indent="0">
              <a:buNone/>
            </a:pPr>
            <a:endParaRPr lang="en-US" sz="2800">
              <a:solidFill>
                <a:schemeClr val="tx1">
                  <a:lumMod val="50000"/>
                </a:schemeClr>
              </a:solidFill>
            </a:endParaRPr>
          </a:p>
          <a:p>
            <a:pPr marL="0" indent="0">
              <a:buNone/>
            </a:pPr>
            <a:r>
              <a:rPr lang="en-US" sz="2800" b="1">
                <a:solidFill>
                  <a:schemeClr val="tx1">
                    <a:lumMod val="50000"/>
                  </a:schemeClr>
                </a:solidFill>
              </a:rPr>
              <a:t>Language Support </a:t>
            </a:r>
          </a:p>
          <a:p>
            <a:r>
              <a:rPr lang="en-US" sz="2800">
                <a:solidFill>
                  <a:schemeClr val="tx1">
                    <a:lumMod val="50000"/>
                  </a:schemeClr>
                </a:solidFill>
                <a:latin typeface="+mj-lt"/>
              </a:rPr>
              <a:t>The SPMT tool has been localized across 11 languages, including:</a:t>
            </a:r>
          </a:p>
          <a:p>
            <a:pPr lvl="2"/>
            <a:r>
              <a:rPr lang="en-US" sz="2800">
                <a:solidFill>
                  <a:schemeClr val="tx1">
                    <a:lumMod val="50000"/>
                  </a:schemeClr>
                </a:solidFill>
                <a:latin typeface="+mj-lt"/>
              </a:rPr>
              <a:t>Chinese (Simplified and Traditional), French, German, Italian, Japanese, Korean, Portuguese, Russian, Spanish, English</a:t>
            </a:r>
          </a:p>
          <a:p>
            <a:pPr marL="336145" lvl="1" indent="0">
              <a:buNone/>
            </a:pPr>
            <a:endParaRPr lang="en-US" sz="2800">
              <a:solidFill>
                <a:schemeClr val="tx1">
                  <a:lumMod val="50000"/>
                </a:schemeClr>
              </a:solidFill>
              <a:latin typeface="+mj-lt"/>
            </a:endParaRPr>
          </a:p>
          <a:p>
            <a:pPr marL="99599" indent="0">
              <a:buNone/>
            </a:pPr>
            <a:r>
              <a:rPr lang="en-US" sz="1800" b="1" i="1">
                <a:solidFill>
                  <a:schemeClr val="tx1">
                    <a:lumMod val="50000"/>
                  </a:schemeClr>
                </a:solidFill>
                <a:latin typeface="+mj-lt"/>
              </a:rPr>
              <a:t>Note</a:t>
            </a:r>
            <a:r>
              <a:rPr lang="en-US" sz="1800" i="1">
                <a:solidFill>
                  <a:schemeClr val="tx1">
                    <a:lumMod val="50000"/>
                  </a:schemeClr>
                </a:solidFill>
                <a:latin typeface="+mj-lt"/>
              </a:rPr>
              <a:t>: The SPMT tool is not available for users of Microsoft 365 operated by 21Vianet in China. It is also not available for users of Microsoft 365 with the German cloud using the data trustee, German Telekom. However, it is supported for users in Germany whose data location is not in the German datacenter.</a:t>
            </a:r>
            <a:endParaRPr lang="en-US" sz="2000" i="1">
              <a:solidFill>
                <a:schemeClr val="tx1">
                  <a:lumMod val="50000"/>
                </a:schemeClr>
              </a:solidFill>
            </a:endParaRPr>
          </a:p>
        </p:txBody>
      </p:sp>
    </p:spTree>
    <p:extLst>
      <p:ext uri="{BB962C8B-B14F-4D97-AF65-F5344CB8AC3E}">
        <p14:creationId xmlns:p14="http://schemas.microsoft.com/office/powerpoint/2010/main" val="22044015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5465-0B1C-4216-BC11-EAA36BB4334C}"/>
              </a:ext>
            </a:extLst>
          </p:cNvPr>
          <p:cNvSpPr>
            <a:spLocks noGrp="1"/>
          </p:cNvSpPr>
          <p:nvPr>
            <p:ph type="title"/>
          </p:nvPr>
        </p:nvSpPr>
        <p:spPr>
          <a:xfrm>
            <a:off x="254776" y="254310"/>
            <a:ext cx="11018520" cy="663708"/>
          </a:xfrm>
        </p:spPr>
        <p:txBody>
          <a:bodyPr/>
          <a:lstStyle/>
          <a:p>
            <a:r>
              <a:rPr lang="en-US" sz="4313">
                <a:solidFill>
                  <a:schemeClr val="accent3"/>
                </a:solidFill>
              </a:rPr>
              <a:t>SPMT Migration Process</a:t>
            </a:r>
          </a:p>
        </p:txBody>
      </p:sp>
      <p:graphicFrame>
        <p:nvGraphicFramePr>
          <p:cNvPr id="5" name="Diagram 4" descr="Diagram which shows all the slide bullets in squares with arrows pointing from each square to the next. Arrows align with reading the slide text from top to bottom">
            <a:extLst>
              <a:ext uri="{FF2B5EF4-FFF2-40B4-BE49-F238E27FC236}">
                <a16:creationId xmlns:a16="http://schemas.microsoft.com/office/drawing/2014/main" id="{9F7A4EFF-1A00-44DC-AD3B-7A57361956A6}"/>
              </a:ext>
            </a:extLst>
          </p:cNvPr>
          <p:cNvGraphicFramePr/>
          <p:nvPr>
            <p:extLst>
              <p:ext uri="{D42A27DB-BD31-4B8C-83A1-F6EECF244321}">
                <p14:modId xmlns:p14="http://schemas.microsoft.com/office/powerpoint/2010/main" val="2217021694"/>
              </p:ext>
            </p:extLst>
          </p:nvPr>
        </p:nvGraphicFramePr>
        <p:xfrm>
          <a:off x="385044" y="1446225"/>
          <a:ext cx="11421912" cy="4825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98200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Supported SharePoint Elements</a:t>
            </a:r>
            <a:endParaRPr lang="en-US" sz="3529">
              <a:solidFill>
                <a:schemeClr val="accent3"/>
              </a:solidFill>
            </a:endParaRPr>
          </a:p>
        </p:txBody>
      </p:sp>
      <p:sp>
        <p:nvSpPr>
          <p:cNvPr id="5" name="Text Placeholder 1">
            <a:extLst>
              <a:ext uri="{FF2B5EF4-FFF2-40B4-BE49-F238E27FC236}">
                <a16:creationId xmlns:a16="http://schemas.microsoft.com/office/drawing/2014/main" id="{6E9605EF-2AAB-4B4D-BD18-84BA91FC146D}"/>
              </a:ext>
            </a:extLst>
          </p:cNvPr>
          <p:cNvSpPr>
            <a:spLocks noGrp="1"/>
          </p:cNvSpPr>
          <p:nvPr>
            <p:ph type="body" sz="quarter" idx="10"/>
          </p:nvPr>
        </p:nvSpPr>
        <p:spPr>
          <a:xfrm>
            <a:off x="266920" y="1082345"/>
            <a:ext cx="11913705" cy="5352234"/>
          </a:xfrm>
        </p:spPr>
        <p:txBody>
          <a:bodyPr vert="horz" wrap="square" lIns="146304" tIns="91440" rIns="146304" bIns="91440" rtlCol="0" anchor="t">
            <a:spAutoFit/>
          </a:bodyPr>
          <a:lstStyle/>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File, folder and list items</a:t>
            </a:r>
            <a:endParaRPr lang="en-US"/>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Permissions</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Versions </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Managed metadata and taxonomy, including content types and term stores. Global term store migration requires global tenant admin permissions</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Site navigation and icons</a:t>
            </a:r>
            <a:endParaRPr lang="en-US" sz="2400">
              <a:solidFill>
                <a:schemeClr val="tx1">
                  <a:lumMod val="50000"/>
                </a:schemeClr>
              </a:solidFill>
              <a:latin typeface="+mj-lt"/>
              <a:cs typeface="Segoe UI Light"/>
            </a:endParaRPr>
          </a:p>
          <a:p>
            <a:pPr marL="337820" lvl="1" indent="-337820">
              <a:spcBef>
                <a:spcPts val="576"/>
              </a:spcBef>
              <a:buClr>
                <a:schemeClr val="accent5"/>
              </a:buClr>
              <a:buFont typeface="Wingdings" panose="05000000000000000000" pitchFamily="2" charset="2"/>
              <a:buChar char="ü"/>
            </a:pPr>
            <a:r>
              <a:rPr lang="en-US" sz="2400">
                <a:solidFill>
                  <a:schemeClr val="tx1">
                    <a:lumMod val="50000"/>
                  </a:schemeClr>
                </a:solidFill>
                <a:latin typeface="+mj-lt"/>
                <a:cs typeface="Segoe UI Light"/>
              </a:rPr>
              <a:t>OOTB SP2010 Workflows</a:t>
            </a:r>
            <a:endParaRPr lang="en-US" sz="2400">
              <a:solidFill>
                <a:schemeClr val="tx1">
                  <a:lumMod val="50000"/>
                </a:schemeClr>
              </a:solidFill>
              <a:latin typeface="+mj-l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Site features (not all but an extensive list)</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SharePoint web parts</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Site migration for sites that do not use any coding or 3rd-party tools</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Site descriptions</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Incremental</a:t>
            </a:r>
            <a:endParaRPr lang="en-US" sz="2400">
              <a:solidFill>
                <a:schemeClr val="tx1">
                  <a:lumMod val="50000"/>
                </a:schemeClr>
              </a:solidFill>
              <a:latin typeface="+mj-lt"/>
              <a:cs typeface="Segoe UI Light"/>
            </a:endParaRPr>
          </a:p>
          <a:p>
            <a:pPr marL="337820" lvl="1" indent="-337820" fontAlgn="base">
              <a:spcBef>
                <a:spcPts val="576"/>
              </a:spcBef>
              <a:buClr>
                <a:schemeClr val="accent5"/>
              </a:buClr>
              <a:buFont typeface="Wingdings" panose="05000000000000000000" pitchFamily="2" charset="2"/>
              <a:buChar char="ü"/>
            </a:pPr>
            <a:r>
              <a:rPr lang="en-US" sz="2400">
                <a:solidFill>
                  <a:schemeClr val="tx1">
                    <a:lumMod val="50000"/>
                  </a:schemeClr>
                </a:solidFill>
                <a:latin typeface="+mj-lt"/>
              </a:rPr>
              <a:t>Pages in the site asset library </a:t>
            </a:r>
            <a:endParaRPr lang="en-US" sz="2400">
              <a:solidFill>
                <a:schemeClr val="tx1">
                  <a:lumMod val="50000"/>
                </a:schemeClr>
              </a:solidFill>
              <a:latin typeface="+mj-lt"/>
              <a:cs typeface="Segoe UI Light"/>
            </a:endParaRPr>
          </a:p>
        </p:txBody>
      </p:sp>
    </p:spTree>
    <p:extLst>
      <p:ext uri="{BB962C8B-B14F-4D97-AF65-F5344CB8AC3E}">
        <p14:creationId xmlns:p14="http://schemas.microsoft.com/office/powerpoint/2010/main" val="32138045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39" y="289511"/>
            <a:ext cx="11777243" cy="899665"/>
          </a:xfrm>
        </p:spPr>
        <p:txBody>
          <a:bodyPr/>
          <a:lstStyle/>
          <a:p>
            <a:r>
              <a:rPr lang="en-US" sz="4313">
                <a:solidFill>
                  <a:schemeClr val="accent3"/>
                </a:solidFill>
              </a:rPr>
              <a:t>SPMT: Unsupported SharePoint Elements</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058011"/>
            <a:ext cx="11543921" cy="4912114"/>
          </a:xfrm>
        </p:spPr>
        <p:txBody>
          <a:bodyPr vert="horz" wrap="square" lIns="146304" tIns="91440" rIns="146304" bIns="91440" rtlCol="0" anchor="t">
            <a:spAutoFit/>
          </a:bodyPr>
          <a:lstStyle/>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Content Type Information Management Policy Settings (and data)</a:t>
            </a:r>
            <a:endParaRPr lang="en-US" dirty="0"/>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Audit Data (Compliance data)</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Deleted Items Lists/Libraries/Sites (first or second stage)</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Checked out file versions</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Custom 2010 Workflows</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Branding, Master Page, Page Layouts, theme, CSS</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User Alerts </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Newsfeed (</a:t>
            </a:r>
            <a:r>
              <a:rPr lang="en-US" sz="2400" dirty="0" err="1">
                <a:solidFill>
                  <a:schemeClr val="tx1">
                    <a:lumMod val="50000"/>
                  </a:schemeClr>
                </a:solidFill>
              </a:rPr>
              <a:t>MicroFeed</a:t>
            </a:r>
            <a:r>
              <a:rPr lang="en-US" sz="2400" dirty="0">
                <a:solidFill>
                  <a:schemeClr val="tx1">
                    <a:lumMod val="50000"/>
                  </a:schemeClr>
                </a:solidFill>
              </a:rPr>
              <a:t>)</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Lists or Libraries with Audience Targeting enabled (default skipped, Setting can be changed to migrate without audience)</a:t>
            </a: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Some SharePoint Web Parts*</a:t>
            </a:r>
            <a:endParaRPr lang="en-US" sz="2400" dirty="0">
              <a:solidFill>
                <a:schemeClr val="tx1">
                  <a:lumMod val="50000"/>
                </a:schemeClr>
              </a:solidFill>
              <a:cs typeface="Segoe UI Light"/>
            </a:endParaRPr>
          </a:p>
          <a:p>
            <a:pPr marL="335915" indent="-335915">
              <a:buClr>
                <a:schemeClr val="accent6"/>
              </a:buClr>
              <a:buSzPct val="100000"/>
              <a:buFont typeface="Segoe UI Light" panose="020B0502040204020203" pitchFamily="34" charset="0"/>
              <a:buChar char="×"/>
            </a:pPr>
            <a:r>
              <a:rPr lang="en-US" sz="2400" dirty="0">
                <a:solidFill>
                  <a:schemeClr val="tx1">
                    <a:lumMod val="50000"/>
                  </a:schemeClr>
                </a:solidFill>
              </a:rPr>
              <a:t>Some lists and libraries*</a:t>
            </a:r>
            <a:endParaRPr lang="en-US" sz="2400" dirty="0">
              <a:solidFill>
                <a:schemeClr val="tx1">
                  <a:lumMod val="50000"/>
                </a:schemeClr>
              </a:solidFill>
              <a:cs typeface="Segoe UI Light"/>
            </a:endParaRPr>
          </a:p>
        </p:txBody>
      </p:sp>
      <p:sp>
        <p:nvSpPr>
          <p:cNvPr id="2" name="TextBox 1">
            <a:extLst>
              <a:ext uri="{FF2B5EF4-FFF2-40B4-BE49-F238E27FC236}">
                <a16:creationId xmlns:a16="http://schemas.microsoft.com/office/drawing/2014/main" id="{16115887-0349-485B-8CBC-1A676ADED4A0}"/>
              </a:ext>
            </a:extLst>
          </p:cNvPr>
          <p:cNvSpPr txBox="1"/>
          <p:nvPr/>
        </p:nvSpPr>
        <p:spPr>
          <a:xfrm>
            <a:off x="5638668" y="6282257"/>
            <a:ext cx="6553332"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a:gradFill>
                  <a:gsLst>
                    <a:gs pos="2917">
                      <a:schemeClr val="tx1"/>
                    </a:gs>
                    <a:gs pos="30000">
                      <a:schemeClr val="tx1"/>
                    </a:gs>
                  </a:gsLst>
                  <a:lin ang="5400000" scaled="0"/>
                </a:gradFill>
                <a:latin typeface="+mj-lt"/>
              </a:rPr>
              <a:t>*Link to supported webparts/lists and libraries in the notes. </a:t>
            </a:r>
          </a:p>
        </p:txBody>
      </p:sp>
    </p:spTree>
    <p:extLst>
      <p:ext uri="{BB962C8B-B14F-4D97-AF65-F5344CB8AC3E}">
        <p14:creationId xmlns:p14="http://schemas.microsoft.com/office/powerpoint/2010/main" val="1877351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File Shares: What’s Migrated?</a:t>
            </a:r>
            <a:endParaRPr lang="en-US" sz="3529">
              <a:solidFill>
                <a:schemeClr val="accent3"/>
              </a:solidFill>
            </a:endParaRPr>
          </a:p>
        </p:txBody>
      </p:sp>
      <p:sp>
        <p:nvSpPr>
          <p:cNvPr id="5" name="Text Placeholder 1">
            <a:extLst>
              <a:ext uri="{FF2B5EF4-FFF2-40B4-BE49-F238E27FC236}">
                <a16:creationId xmlns:a16="http://schemas.microsoft.com/office/drawing/2014/main" id="{08B23893-0364-4C05-9FB0-B6B513BDBE38}"/>
              </a:ext>
            </a:extLst>
          </p:cNvPr>
          <p:cNvSpPr>
            <a:spLocks noGrp="1"/>
          </p:cNvSpPr>
          <p:nvPr>
            <p:ph type="body" sz="quarter" idx="10"/>
          </p:nvPr>
        </p:nvSpPr>
        <p:spPr>
          <a:xfrm>
            <a:off x="269239" y="1189494"/>
            <a:ext cx="10173789" cy="3416320"/>
          </a:xfrm>
        </p:spPr>
        <p:txBody>
          <a:bodyPr vert="horz" wrap="square" lIns="146304" tIns="91440" rIns="146304" bIns="91440" rtlCol="0" anchor="t">
            <a:spAutoFit/>
          </a:bodyPr>
          <a:lstStyle/>
          <a:p>
            <a:pPr marL="335915" indent="-335915"/>
            <a:r>
              <a:rPr lang="en-US" sz="2800">
                <a:solidFill>
                  <a:schemeClr val="tx1">
                    <a:lumMod val="50000"/>
                  </a:schemeClr>
                </a:solidFill>
              </a:rPr>
              <a:t>Documents </a:t>
            </a:r>
            <a:endParaRPr lang="en-US"/>
          </a:p>
          <a:p>
            <a:pPr marL="335915" indent="-335915"/>
            <a:r>
              <a:rPr lang="en-US" sz="2800">
                <a:solidFill>
                  <a:schemeClr val="tx1">
                    <a:lumMod val="50000"/>
                  </a:schemeClr>
                </a:solidFill>
              </a:rPr>
              <a:t>File and folder structure </a:t>
            </a:r>
            <a:endParaRPr lang="en-US" sz="2800">
              <a:solidFill>
                <a:schemeClr val="tx1">
                  <a:lumMod val="50000"/>
                </a:schemeClr>
              </a:solidFill>
              <a:cs typeface="Segoe UI Light"/>
            </a:endParaRPr>
          </a:p>
          <a:p>
            <a:pPr marL="335915" indent="-335915"/>
            <a:r>
              <a:rPr lang="en-US" sz="2800">
                <a:solidFill>
                  <a:schemeClr val="tx1">
                    <a:lumMod val="50000"/>
                  </a:schemeClr>
                </a:solidFill>
              </a:rPr>
              <a:t>User level file and folder permissions </a:t>
            </a:r>
            <a:endParaRPr lang="en-US" sz="2800">
              <a:solidFill>
                <a:schemeClr val="tx1">
                  <a:lumMod val="50000"/>
                </a:schemeClr>
              </a:solidFill>
              <a:cs typeface="Segoe UI Light"/>
            </a:endParaRPr>
          </a:p>
          <a:p>
            <a:pPr marL="335915" indent="-335915"/>
            <a:r>
              <a:rPr lang="en-US" sz="2800">
                <a:solidFill>
                  <a:schemeClr val="tx1">
                    <a:lumMod val="50000"/>
                  </a:schemeClr>
                </a:solidFill>
              </a:rPr>
              <a:t>Files up to 100 GB</a:t>
            </a:r>
            <a:endParaRPr lang="en-US" sz="2800">
              <a:solidFill>
                <a:schemeClr val="tx1">
                  <a:lumMod val="50000"/>
                </a:schemeClr>
              </a:solidFill>
              <a:cs typeface="Segoe UI Light"/>
            </a:endParaRPr>
          </a:p>
          <a:p>
            <a:pPr marL="335915" indent="-335915"/>
            <a:r>
              <a:rPr lang="en-US" sz="2800">
                <a:solidFill>
                  <a:schemeClr val="tx1">
                    <a:lumMod val="50000"/>
                  </a:schemeClr>
                </a:solidFill>
              </a:rPr>
              <a:t>Document, and folder metadata</a:t>
            </a:r>
            <a:endParaRPr lang="en-US" sz="2800">
              <a:solidFill>
                <a:schemeClr val="tx1">
                  <a:lumMod val="50000"/>
                </a:schemeClr>
              </a:solidFill>
              <a:cs typeface="Segoe UI Light"/>
            </a:endParaRPr>
          </a:p>
          <a:p>
            <a:pPr marL="335915" indent="-335915"/>
            <a:r>
              <a:rPr lang="en-US" sz="2800">
                <a:solidFill>
                  <a:schemeClr val="tx1">
                    <a:lumMod val="50000"/>
                  </a:schemeClr>
                </a:solidFill>
              </a:rPr>
              <a:t>OneNote Notebooks </a:t>
            </a:r>
            <a:endParaRPr lang="en-US" sz="2800">
              <a:solidFill>
                <a:schemeClr val="tx1">
                  <a:lumMod val="50000"/>
                </a:schemeClr>
              </a:solidFill>
              <a:cs typeface="Segoe UI Light"/>
            </a:endParaRPr>
          </a:p>
          <a:p>
            <a:pPr marL="335915" lvl="1" indent="0">
              <a:buNone/>
            </a:pPr>
            <a:endParaRPr lang="en-US" sz="2800">
              <a:solidFill>
                <a:schemeClr val="tx1">
                  <a:lumMod val="50000"/>
                </a:schemeClr>
              </a:solidFill>
              <a:latin typeface="+mj-lt"/>
              <a:cs typeface="Segoe UI Light"/>
            </a:endParaRPr>
          </a:p>
        </p:txBody>
      </p:sp>
    </p:spTree>
    <p:extLst>
      <p:ext uri="{BB962C8B-B14F-4D97-AF65-F5344CB8AC3E}">
        <p14:creationId xmlns:p14="http://schemas.microsoft.com/office/powerpoint/2010/main" val="31380397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File Shares: What’s Not Migrated?</a:t>
            </a:r>
            <a:endParaRPr lang="en-US" sz="3529">
              <a:solidFill>
                <a:schemeClr val="accent3"/>
              </a:solidFill>
            </a:endParaRPr>
          </a:p>
        </p:txBody>
      </p:sp>
      <p:sp>
        <p:nvSpPr>
          <p:cNvPr id="5" name="Text Placeholder 1">
            <a:extLst>
              <a:ext uri="{FF2B5EF4-FFF2-40B4-BE49-F238E27FC236}">
                <a16:creationId xmlns:a16="http://schemas.microsoft.com/office/drawing/2014/main" id="{08B23893-0364-4C05-9FB0-B6B513BDBE38}"/>
              </a:ext>
            </a:extLst>
          </p:cNvPr>
          <p:cNvSpPr>
            <a:spLocks noGrp="1"/>
          </p:cNvSpPr>
          <p:nvPr>
            <p:ph type="body" sz="quarter" idx="10"/>
          </p:nvPr>
        </p:nvSpPr>
        <p:spPr>
          <a:xfrm>
            <a:off x="269239" y="1189494"/>
            <a:ext cx="9995637" cy="3717941"/>
          </a:xfrm>
        </p:spPr>
        <p:txBody>
          <a:bodyPr vert="horz" wrap="square" lIns="146304" tIns="91440" rIns="146304" bIns="91440" rtlCol="0" anchor="t">
            <a:spAutoFit/>
          </a:bodyPr>
          <a:lstStyle/>
          <a:p>
            <a:pPr marL="335915" indent="-335915"/>
            <a:r>
              <a:rPr lang="en-US" sz="2800">
                <a:solidFill>
                  <a:schemeClr val="tx1">
                    <a:lumMod val="50000"/>
                  </a:schemeClr>
                </a:solidFill>
              </a:rPr>
              <a:t>Conversion of embedded URLs in content </a:t>
            </a:r>
            <a:endParaRPr lang="en-US"/>
          </a:p>
          <a:p>
            <a:pPr marL="335915" indent="-335915"/>
            <a:r>
              <a:rPr lang="en-US" sz="2800">
                <a:solidFill>
                  <a:schemeClr val="tx1">
                    <a:lumMod val="50000"/>
                  </a:schemeClr>
                </a:solidFill>
              </a:rPr>
              <a:t>Windows hidden attributes on file and folder </a:t>
            </a:r>
            <a:endParaRPr lang="en-US" sz="2800">
              <a:solidFill>
                <a:schemeClr val="tx1">
                  <a:lumMod val="50000"/>
                </a:schemeClr>
              </a:solidFill>
              <a:cs typeface="Segoe UI Light"/>
            </a:endParaRPr>
          </a:p>
          <a:p>
            <a:pPr marL="335915" indent="-335915"/>
            <a:r>
              <a:rPr lang="en-US" sz="2800">
                <a:solidFill>
                  <a:schemeClr val="tx1">
                    <a:lumMod val="50000"/>
                  </a:schemeClr>
                </a:solidFill>
              </a:rPr>
              <a:t>Explicit deny permissions or custom NTFS permissions</a:t>
            </a:r>
            <a:endParaRPr lang="en-US" sz="2800">
              <a:solidFill>
                <a:schemeClr val="tx1">
                  <a:lumMod val="50000"/>
                </a:schemeClr>
              </a:solidFill>
              <a:cs typeface="Segoe UI Light"/>
            </a:endParaRPr>
          </a:p>
          <a:p>
            <a:pPr marL="335915" indent="-335915"/>
            <a:r>
              <a:rPr lang="en-US" sz="2800">
                <a:solidFill>
                  <a:schemeClr val="tx1">
                    <a:lumMod val="50000"/>
                  </a:schemeClr>
                </a:solidFill>
              </a:rPr>
              <a:t>Inaccessible or corrupted documents </a:t>
            </a:r>
            <a:endParaRPr lang="en-US" sz="2800">
              <a:solidFill>
                <a:schemeClr val="tx1">
                  <a:lumMod val="50000"/>
                </a:schemeClr>
              </a:solidFill>
              <a:cs typeface="Segoe UI Light"/>
            </a:endParaRPr>
          </a:p>
          <a:p>
            <a:pPr marL="335915" indent="-335915"/>
            <a:r>
              <a:rPr lang="en-US" sz="2800">
                <a:solidFill>
                  <a:schemeClr val="tx1">
                    <a:lumMod val="50000"/>
                  </a:schemeClr>
                </a:solidFill>
              </a:rPr>
              <a:t>Files or folders exceeding current SharePoint Online restrictions and limitations </a:t>
            </a:r>
          </a:p>
          <a:p>
            <a:pPr marL="335915" indent="-335915"/>
            <a:r>
              <a:rPr lang="en-US" sz="2800">
                <a:solidFill>
                  <a:schemeClr val="tx1">
                    <a:lumMod val="50000"/>
                  </a:schemeClr>
                </a:solidFill>
                <a:cs typeface="Segoe UI Light"/>
              </a:rPr>
              <a:t>Folder titled "Forms" cannot be migrated to the root of any Document Library</a:t>
            </a:r>
          </a:p>
        </p:txBody>
      </p:sp>
    </p:spTree>
    <p:extLst>
      <p:ext uri="{BB962C8B-B14F-4D97-AF65-F5344CB8AC3E}">
        <p14:creationId xmlns:p14="http://schemas.microsoft.com/office/powerpoint/2010/main" val="2339206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Objective</a:t>
            </a:r>
          </a:p>
        </p:txBody>
      </p:sp>
    </p:spTree>
    <p:extLst>
      <p:ext uri="{BB962C8B-B14F-4D97-AF65-F5344CB8AC3E}">
        <p14:creationId xmlns:p14="http://schemas.microsoft.com/office/powerpoint/2010/main" val="18357744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Release Notes and Updates</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3807810" cy="3545586"/>
          </a:xfrm>
        </p:spPr>
        <p:txBody>
          <a:bodyPr vert="horz" wrap="square" lIns="146304" tIns="91440" rIns="146304" bIns="91440" rtlCol="0" anchor="t">
            <a:spAutoFit/>
          </a:bodyPr>
          <a:lstStyle/>
          <a:p>
            <a:pPr marL="335915" indent="-335915"/>
            <a:r>
              <a:rPr lang="en-US" sz="2800">
                <a:solidFill>
                  <a:schemeClr val="tx1">
                    <a:lumMod val="50000"/>
                  </a:schemeClr>
                </a:solidFill>
              </a:rPr>
              <a:t>Updated regularly with new features. </a:t>
            </a:r>
            <a:endParaRPr lang="en-US"/>
          </a:p>
          <a:p>
            <a:pPr marL="335915" indent="-335915"/>
            <a:r>
              <a:rPr lang="en-US" sz="2800">
                <a:solidFill>
                  <a:schemeClr val="tx1">
                    <a:lumMod val="50000"/>
                  </a:schemeClr>
                </a:solidFill>
              </a:rPr>
              <a:t>Check release notes.</a:t>
            </a:r>
            <a:endParaRPr lang="en-US" sz="2800">
              <a:solidFill>
                <a:schemeClr val="tx1">
                  <a:lumMod val="50000"/>
                </a:schemeClr>
              </a:solidFill>
              <a:cs typeface="Segoe UI Light"/>
            </a:endParaRPr>
          </a:p>
          <a:p>
            <a:pPr marL="335915" indent="-335915"/>
            <a:r>
              <a:rPr lang="en-US" sz="2800">
                <a:solidFill>
                  <a:schemeClr val="tx1">
                    <a:lumMod val="50000"/>
                  </a:schemeClr>
                </a:solidFill>
              </a:rPr>
              <a:t>SPMT will notify you when there is an update.</a:t>
            </a:r>
            <a:endParaRPr lang="en-US" sz="2800">
              <a:solidFill>
                <a:schemeClr val="tx1">
                  <a:lumMod val="50000"/>
                </a:schemeClr>
              </a:solidFill>
              <a:cs typeface="Segoe UI Light"/>
            </a:endParaRPr>
          </a:p>
          <a:p>
            <a:pPr marL="335915" indent="-335915"/>
            <a:r>
              <a:rPr lang="en-US" sz="2800">
                <a:solidFill>
                  <a:schemeClr val="tx1">
                    <a:lumMod val="50000"/>
                  </a:schemeClr>
                </a:solidFill>
                <a:cs typeface="Segoe UI Light"/>
              </a:rPr>
              <a:t>Recommended to be on latest version.</a:t>
            </a:r>
          </a:p>
        </p:txBody>
      </p:sp>
      <p:pic>
        <p:nvPicPr>
          <p:cNvPr id="2" name="Picture 1" descr="Screenshot showing SPMT tool when Update is available ">
            <a:extLst>
              <a:ext uri="{FF2B5EF4-FFF2-40B4-BE49-F238E27FC236}">
                <a16:creationId xmlns:a16="http://schemas.microsoft.com/office/drawing/2014/main" id="{5A191C5B-152B-4228-A738-808A91A83BD7}"/>
              </a:ext>
            </a:extLst>
          </p:cNvPr>
          <p:cNvPicPr>
            <a:picLocks noChangeAspect="1"/>
          </p:cNvPicPr>
          <p:nvPr/>
        </p:nvPicPr>
        <p:blipFill>
          <a:blip r:embed="rId3"/>
          <a:stretch>
            <a:fillRect/>
          </a:stretch>
        </p:blipFill>
        <p:spPr>
          <a:xfrm>
            <a:off x="4644373" y="1189176"/>
            <a:ext cx="7085440" cy="3930058"/>
          </a:xfrm>
          <a:prstGeom prst="rect">
            <a:avLst/>
          </a:prstGeom>
        </p:spPr>
      </p:pic>
      <p:sp>
        <p:nvSpPr>
          <p:cNvPr id="3" name="TextBox 2">
            <a:extLst>
              <a:ext uri="{FF2B5EF4-FFF2-40B4-BE49-F238E27FC236}">
                <a16:creationId xmlns:a16="http://schemas.microsoft.com/office/drawing/2014/main" id="{909D7970-51FF-4AB0-A4B7-F9A72C2EDA76}"/>
              </a:ext>
            </a:extLst>
          </p:cNvPr>
          <p:cNvSpPr txBox="1"/>
          <p:nvPr/>
        </p:nvSpPr>
        <p:spPr>
          <a:xfrm>
            <a:off x="2498906" y="6313034"/>
            <a:ext cx="10813157" cy="510909"/>
          </a:xfrm>
          <a:prstGeom prst="rect">
            <a:avLst/>
          </a:prstGeom>
          <a:noFill/>
        </p:spPr>
        <p:txBody>
          <a:bodyPr wrap="square" lIns="182880" tIns="146304" rIns="182880" bIns="146304" rtlCol="0">
            <a:spAutoFit/>
          </a:bodyPr>
          <a:lstStyle/>
          <a:p>
            <a:r>
              <a:rPr lang="en-US" sz="1400">
                <a:hlinkClick r:id="rId4"/>
              </a:rPr>
              <a:t>https://docs.microsoft.com/en-us/sharepointmigration/new-and-improved-features-in-the-sharepoint-migration-tool</a:t>
            </a:r>
            <a:r>
              <a:rPr lang="en-US" sz="1400"/>
              <a:t> </a:t>
            </a:r>
            <a:endParaRPr lang="en-US" sz="1400">
              <a:solidFill>
                <a:schemeClr val="tx1">
                  <a:lumMod val="75000"/>
                  <a:lumOff val="25000"/>
                </a:schemeClr>
              </a:solidFill>
            </a:endParaRPr>
          </a:p>
        </p:txBody>
      </p:sp>
    </p:spTree>
    <p:extLst>
      <p:ext uri="{BB962C8B-B14F-4D97-AF65-F5344CB8AC3E}">
        <p14:creationId xmlns:p14="http://schemas.microsoft.com/office/powerpoint/2010/main" val="3935012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SPMT: Migrated Permissions</a:t>
            </a:r>
          </a:p>
        </p:txBody>
      </p:sp>
    </p:spTree>
    <p:extLst>
      <p:ext uri="{BB962C8B-B14F-4D97-AF65-F5344CB8AC3E}">
        <p14:creationId xmlns:p14="http://schemas.microsoft.com/office/powerpoint/2010/main" val="18319830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0084-D00D-4FDD-B283-34C8C80135C7}"/>
              </a:ext>
            </a:extLst>
          </p:cNvPr>
          <p:cNvSpPr>
            <a:spLocks noGrp="1"/>
          </p:cNvSpPr>
          <p:nvPr>
            <p:ph type="title"/>
          </p:nvPr>
        </p:nvSpPr>
        <p:spPr/>
        <p:txBody>
          <a:bodyPr/>
          <a:lstStyle/>
          <a:p>
            <a:r>
              <a:rPr lang="en-US" sz="4313">
                <a:solidFill>
                  <a:schemeClr val="accent3"/>
                </a:solidFill>
              </a:rPr>
              <a:t>Permissions:</a:t>
            </a:r>
            <a:r>
              <a:rPr lang="en-US"/>
              <a:t> </a:t>
            </a:r>
            <a:r>
              <a:rPr lang="en-US" sz="4313">
                <a:solidFill>
                  <a:schemeClr val="accent3"/>
                </a:solidFill>
              </a:rPr>
              <a:t>File Share</a:t>
            </a:r>
          </a:p>
        </p:txBody>
      </p:sp>
      <p:graphicFrame>
        <p:nvGraphicFramePr>
          <p:cNvPr id="4" name="Table 3">
            <a:extLst>
              <a:ext uri="{FF2B5EF4-FFF2-40B4-BE49-F238E27FC236}">
                <a16:creationId xmlns:a16="http://schemas.microsoft.com/office/drawing/2014/main" id="{9C4D5B94-B752-4E94-B29D-62F176270ADB}"/>
              </a:ext>
            </a:extLst>
          </p:cNvPr>
          <p:cNvGraphicFramePr>
            <a:graphicFrameLocks noGrp="1"/>
          </p:cNvGraphicFramePr>
          <p:nvPr>
            <p:extLst>
              <p:ext uri="{D42A27DB-BD31-4B8C-83A1-F6EECF244321}">
                <p14:modId xmlns:p14="http://schemas.microsoft.com/office/powerpoint/2010/main" val="3006413972"/>
              </p:ext>
            </p:extLst>
          </p:nvPr>
        </p:nvGraphicFramePr>
        <p:xfrm>
          <a:off x="831502" y="1449559"/>
          <a:ext cx="9971277" cy="4907720"/>
        </p:xfrm>
        <a:graphic>
          <a:graphicData uri="http://schemas.openxmlformats.org/drawingml/2006/table">
            <a:tbl>
              <a:tblPr firstRow="1" bandRow="1">
                <a:tableStyleId>{EB344D84-9AFB-497E-A393-DC336BA19D2E}</a:tableStyleId>
              </a:tblPr>
              <a:tblGrid>
                <a:gridCol w="3323759">
                  <a:extLst>
                    <a:ext uri="{9D8B030D-6E8A-4147-A177-3AD203B41FA5}">
                      <a16:colId xmlns:a16="http://schemas.microsoft.com/office/drawing/2014/main" val="2072589305"/>
                    </a:ext>
                  </a:extLst>
                </a:gridCol>
                <a:gridCol w="3323759">
                  <a:extLst>
                    <a:ext uri="{9D8B030D-6E8A-4147-A177-3AD203B41FA5}">
                      <a16:colId xmlns:a16="http://schemas.microsoft.com/office/drawing/2014/main" val="2820853815"/>
                    </a:ext>
                  </a:extLst>
                </a:gridCol>
                <a:gridCol w="3323759">
                  <a:extLst>
                    <a:ext uri="{9D8B030D-6E8A-4147-A177-3AD203B41FA5}">
                      <a16:colId xmlns:a16="http://schemas.microsoft.com/office/drawing/2014/main" val="1092297893"/>
                    </a:ext>
                  </a:extLst>
                </a:gridCol>
              </a:tblGrid>
              <a:tr h="0">
                <a:tc>
                  <a:txBody>
                    <a:bodyPr/>
                    <a:lstStyle/>
                    <a:p>
                      <a:pPr algn="ctr" fontAlgn="b"/>
                      <a:r>
                        <a:rPr lang="en-US" sz="2100">
                          <a:effectLst/>
                        </a:rPr>
                        <a:t>Windows file share permissions</a:t>
                      </a:r>
                    </a:p>
                  </a:txBody>
                  <a:tcPr marL="51561" marR="51561" marT="38671" marB="38671"/>
                </a:tc>
                <a:tc>
                  <a:txBody>
                    <a:bodyPr/>
                    <a:lstStyle/>
                    <a:p>
                      <a:pPr algn="ctr" fontAlgn="b"/>
                      <a:r>
                        <a:rPr lang="en-US" sz="2100">
                          <a:effectLst/>
                        </a:rPr>
                        <a:t>SharePoint item access</a:t>
                      </a:r>
                    </a:p>
                  </a:txBody>
                  <a:tcPr marL="51561" marR="51561" marT="38671" marB="38671"/>
                </a:tc>
                <a:tc>
                  <a:txBody>
                    <a:bodyPr/>
                    <a:lstStyle/>
                    <a:p>
                      <a:pPr algn="ctr" fontAlgn="b"/>
                      <a:r>
                        <a:rPr lang="en-US" sz="2100">
                          <a:effectLst/>
                        </a:rPr>
                        <a:t>SharePoint role</a:t>
                      </a:r>
                    </a:p>
                  </a:txBody>
                  <a:tcPr marL="51561" marR="51561" marT="38671" marB="38671"/>
                </a:tc>
                <a:extLst>
                  <a:ext uri="{0D108BD9-81ED-4DB2-BD59-A6C34878D82A}">
                    <a16:rowId xmlns:a16="http://schemas.microsoft.com/office/drawing/2014/main" val="991854212"/>
                  </a:ext>
                </a:extLst>
              </a:tr>
              <a:tr h="565963">
                <a:tc>
                  <a:txBody>
                    <a:bodyPr/>
                    <a:lstStyle/>
                    <a:p>
                      <a:pPr algn="ctr" fontAlgn="t"/>
                      <a:r>
                        <a:rPr lang="en-US" sz="2100">
                          <a:solidFill>
                            <a:schemeClr val="tx1">
                              <a:lumMod val="50000"/>
                            </a:schemeClr>
                          </a:solidFill>
                          <a:effectLst/>
                        </a:rPr>
                        <a:t>Full control</a:t>
                      </a:r>
                    </a:p>
                  </a:txBody>
                  <a:tcPr marL="51561" marR="51561" marT="38671" marB="38671"/>
                </a:tc>
                <a:tc>
                  <a:txBody>
                    <a:bodyPr/>
                    <a:lstStyle/>
                    <a:p>
                      <a:pPr algn="ctr" fontAlgn="t"/>
                      <a:r>
                        <a:rPr lang="en-US" sz="2100">
                          <a:solidFill>
                            <a:schemeClr val="tx1">
                              <a:lumMod val="50000"/>
                            </a:schemeClr>
                          </a:solidFill>
                          <a:effectLst/>
                        </a:rPr>
                        <a:t>Full control</a:t>
                      </a:r>
                    </a:p>
                  </a:txBody>
                  <a:tcPr marL="51561" marR="51561" marT="38671" marB="38671"/>
                </a:tc>
                <a:tc>
                  <a:txBody>
                    <a:bodyPr/>
                    <a:lstStyle/>
                    <a:p>
                      <a:pPr algn="ctr" fontAlgn="t"/>
                      <a:r>
                        <a:rPr lang="en-US" sz="2100">
                          <a:solidFill>
                            <a:schemeClr val="tx1">
                              <a:lumMod val="50000"/>
                            </a:schemeClr>
                          </a:solidFill>
                          <a:effectLst/>
                        </a:rPr>
                        <a:t>Full control</a:t>
                      </a:r>
                    </a:p>
                  </a:txBody>
                  <a:tcPr marL="51561" marR="51561" marT="38671" marB="38671"/>
                </a:tc>
                <a:extLst>
                  <a:ext uri="{0D108BD9-81ED-4DB2-BD59-A6C34878D82A}">
                    <a16:rowId xmlns:a16="http://schemas.microsoft.com/office/drawing/2014/main" val="3307892472"/>
                  </a:ext>
                </a:extLst>
              </a:tr>
              <a:tr h="565963">
                <a:tc>
                  <a:txBody>
                    <a:bodyPr/>
                    <a:lstStyle/>
                    <a:p>
                      <a:pPr algn="ctr" fontAlgn="t"/>
                      <a:r>
                        <a:rPr lang="en-US" sz="2100">
                          <a:solidFill>
                            <a:schemeClr val="tx1">
                              <a:lumMod val="50000"/>
                            </a:schemeClr>
                          </a:solidFill>
                          <a:effectLst/>
                        </a:rPr>
                        <a:t>Modify</a:t>
                      </a:r>
                    </a:p>
                  </a:txBody>
                  <a:tcPr marL="51561" marR="51561" marT="38671" marB="38671"/>
                </a:tc>
                <a:tc>
                  <a:txBody>
                    <a:bodyPr/>
                    <a:lstStyle/>
                    <a:p>
                      <a:pPr algn="ctr" fontAlgn="t"/>
                      <a:r>
                        <a:rPr lang="en-US" sz="2100">
                          <a:solidFill>
                            <a:schemeClr val="tx1">
                              <a:lumMod val="50000"/>
                            </a:schemeClr>
                          </a:solidFill>
                          <a:effectLst/>
                        </a:rPr>
                        <a:t>Modify</a:t>
                      </a:r>
                    </a:p>
                  </a:txBody>
                  <a:tcPr marL="51561" marR="51561" marT="38671" marB="38671"/>
                </a:tc>
                <a:tc>
                  <a:txBody>
                    <a:bodyPr/>
                    <a:lstStyle/>
                    <a:p>
                      <a:pPr algn="ctr" fontAlgn="t"/>
                      <a:r>
                        <a:rPr lang="en-US" sz="2100">
                          <a:solidFill>
                            <a:schemeClr val="tx1">
                              <a:lumMod val="50000"/>
                            </a:schemeClr>
                          </a:solidFill>
                          <a:effectLst/>
                        </a:rPr>
                        <a:t>Contribute</a:t>
                      </a:r>
                    </a:p>
                  </a:txBody>
                  <a:tcPr marL="51561" marR="51561" marT="38671" marB="38671"/>
                </a:tc>
                <a:extLst>
                  <a:ext uri="{0D108BD9-81ED-4DB2-BD59-A6C34878D82A}">
                    <a16:rowId xmlns:a16="http://schemas.microsoft.com/office/drawing/2014/main" val="3110202892"/>
                  </a:ext>
                </a:extLst>
              </a:tr>
              <a:tr h="963223">
                <a:tc>
                  <a:txBody>
                    <a:bodyPr/>
                    <a:lstStyle/>
                    <a:p>
                      <a:pPr algn="ctr" fontAlgn="t"/>
                      <a:r>
                        <a:rPr lang="en-US" sz="2100">
                          <a:solidFill>
                            <a:schemeClr val="tx1">
                              <a:lumMod val="50000"/>
                            </a:schemeClr>
                          </a:solidFill>
                          <a:effectLst/>
                        </a:rPr>
                        <a:t>Read and execute</a:t>
                      </a:r>
                    </a:p>
                  </a:txBody>
                  <a:tcPr marL="51561" marR="51561" marT="38671" marB="38671"/>
                </a:tc>
                <a:tc>
                  <a:txBody>
                    <a:bodyPr/>
                    <a:lstStyle/>
                    <a:p>
                      <a:pPr algn="ctr" fontAlgn="t"/>
                      <a:r>
                        <a:rPr lang="en-US" sz="2100">
                          <a:solidFill>
                            <a:schemeClr val="tx1">
                              <a:lumMod val="50000"/>
                            </a:schemeClr>
                          </a:solidFill>
                          <a:effectLst/>
                        </a:rPr>
                        <a:t>Read and execute</a:t>
                      </a:r>
                    </a:p>
                  </a:txBody>
                  <a:tcPr marL="51561" marR="51561" marT="38671" marB="38671"/>
                </a:tc>
                <a:tc>
                  <a:txBody>
                    <a:bodyPr/>
                    <a:lstStyle/>
                    <a:p>
                      <a:pPr algn="ctr" fontAlgn="t"/>
                      <a:r>
                        <a:rPr lang="en-US" sz="2100">
                          <a:solidFill>
                            <a:schemeClr val="tx1">
                              <a:lumMod val="50000"/>
                            </a:schemeClr>
                          </a:solidFill>
                          <a:effectLst/>
                        </a:rPr>
                        <a:t>Read</a:t>
                      </a:r>
                    </a:p>
                  </a:txBody>
                  <a:tcPr marL="51561" marR="51561" marT="38671" marB="38671"/>
                </a:tc>
                <a:extLst>
                  <a:ext uri="{0D108BD9-81ED-4DB2-BD59-A6C34878D82A}">
                    <a16:rowId xmlns:a16="http://schemas.microsoft.com/office/drawing/2014/main" val="2816417385"/>
                  </a:ext>
                </a:extLst>
              </a:tr>
              <a:tr h="963223">
                <a:tc>
                  <a:txBody>
                    <a:bodyPr/>
                    <a:lstStyle/>
                    <a:p>
                      <a:pPr algn="ctr" fontAlgn="t"/>
                      <a:r>
                        <a:rPr lang="en-US" sz="2100">
                          <a:solidFill>
                            <a:schemeClr val="tx1">
                              <a:lumMod val="50000"/>
                            </a:schemeClr>
                          </a:solidFill>
                          <a:effectLst/>
                        </a:rPr>
                        <a:t>List folder contents</a:t>
                      </a:r>
                    </a:p>
                  </a:txBody>
                  <a:tcPr marL="51561" marR="51561" marT="38671" marB="38671"/>
                </a:tc>
                <a:tc>
                  <a:txBody>
                    <a:bodyPr/>
                    <a:lstStyle/>
                    <a:p>
                      <a:pPr algn="ctr" fontAlgn="t"/>
                      <a:r>
                        <a:rPr lang="en-US" sz="2100">
                          <a:solidFill>
                            <a:schemeClr val="tx1">
                              <a:lumMod val="50000"/>
                            </a:schemeClr>
                          </a:solidFill>
                          <a:effectLst/>
                        </a:rPr>
                        <a:t>List folder contents</a:t>
                      </a:r>
                    </a:p>
                  </a:txBody>
                  <a:tcPr marL="51561" marR="51561" marT="38671" marB="38671"/>
                </a:tc>
                <a:tc>
                  <a:txBody>
                    <a:bodyPr/>
                    <a:lstStyle/>
                    <a:p>
                      <a:pPr algn="ctr" fontAlgn="t"/>
                      <a:r>
                        <a:rPr lang="en-US" sz="2100">
                          <a:solidFill>
                            <a:schemeClr val="tx1">
                              <a:lumMod val="50000"/>
                            </a:schemeClr>
                          </a:solidFill>
                          <a:effectLst/>
                        </a:rPr>
                        <a:t>Read</a:t>
                      </a:r>
                    </a:p>
                  </a:txBody>
                  <a:tcPr marL="51561" marR="51561" marT="38671" marB="38671"/>
                </a:tc>
                <a:extLst>
                  <a:ext uri="{0D108BD9-81ED-4DB2-BD59-A6C34878D82A}">
                    <a16:rowId xmlns:a16="http://schemas.microsoft.com/office/drawing/2014/main" val="957036992"/>
                  </a:ext>
                </a:extLst>
              </a:tr>
              <a:tr h="565963">
                <a:tc>
                  <a:txBody>
                    <a:bodyPr/>
                    <a:lstStyle/>
                    <a:p>
                      <a:pPr algn="ctr" fontAlgn="t"/>
                      <a:r>
                        <a:rPr lang="en-US" sz="2100">
                          <a:solidFill>
                            <a:schemeClr val="tx1">
                              <a:lumMod val="50000"/>
                            </a:schemeClr>
                          </a:solidFill>
                          <a:effectLst/>
                        </a:rPr>
                        <a:t>Read</a:t>
                      </a:r>
                    </a:p>
                  </a:txBody>
                  <a:tcPr marL="51561" marR="51561" marT="38671" marB="38671"/>
                </a:tc>
                <a:tc>
                  <a:txBody>
                    <a:bodyPr/>
                    <a:lstStyle/>
                    <a:p>
                      <a:pPr algn="ctr" fontAlgn="t"/>
                      <a:r>
                        <a:rPr lang="en-US" sz="2100">
                          <a:solidFill>
                            <a:schemeClr val="tx1">
                              <a:lumMod val="50000"/>
                            </a:schemeClr>
                          </a:solidFill>
                          <a:effectLst/>
                        </a:rPr>
                        <a:t>Read</a:t>
                      </a:r>
                    </a:p>
                  </a:txBody>
                  <a:tcPr marL="51561" marR="51561" marT="38671" marB="38671"/>
                </a:tc>
                <a:tc>
                  <a:txBody>
                    <a:bodyPr/>
                    <a:lstStyle/>
                    <a:p>
                      <a:pPr algn="ctr" fontAlgn="t"/>
                      <a:r>
                        <a:rPr lang="en-US" sz="2100">
                          <a:solidFill>
                            <a:schemeClr val="tx1">
                              <a:lumMod val="50000"/>
                            </a:schemeClr>
                          </a:solidFill>
                          <a:effectLst/>
                        </a:rPr>
                        <a:t>Read</a:t>
                      </a:r>
                    </a:p>
                  </a:txBody>
                  <a:tcPr marL="51561" marR="51561" marT="38671" marB="38671"/>
                </a:tc>
                <a:extLst>
                  <a:ext uri="{0D108BD9-81ED-4DB2-BD59-A6C34878D82A}">
                    <a16:rowId xmlns:a16="http://schemas.microsoft.com/office/drawing/2014/main" val="1020417743"/>
                  </a:ext>
                </a:extLst>
              </a:tr>
              <a:tr h="565963">
                <a:tc>
                  <a:txBody>
                    <a:bodyPr/>
                    <a:lstStyle/>
                    <a:p>
                      <a:pPr algn="ctr" fontAlgn="t"/>
                      <a:r>
                        <a:rPr lang="en-US" sz="2100">
                          <a:solidFill>
                            <a:schemeClr val="tx1">
                              <a:lumMod val="50000"/>
                            </a:schemeClr>
                          </a:solidFill>
                          <a:effectLst/>
                        </a:rPr>
                        <a:t>Write</a:t>
                      </a:r>
                    </a:p>
                  </a:txBody>
                  <a:tcPr marL="51561" marR="51561" marT="38671" marB="38671"/>
                </a:tc>
                <a:tc>
                  <a:txBody>
                    <a:bodyPr/>
                    <a:lstStyle/>
                    <a:p>
                      <a:pPr algn="ctr" fontAlgn="t"/>
                      <a:r>
                        <a:rPr lang="en-US" sz="2100">
                          <a:solidFill>
                            <a:schemeClr val="tx1">
                              <a:lumMod val="50000"/>
                            </a:schemeClr>
                          </a:solidFill>
                          <a:effectLst/>
                        </a:rPr>
                        <a:t>Write</a:t>
                      </a:r>
                    </a:p>
                  </a:txBody>
                  <a:tcPr marL="51561" marR="51561" marT="38671" marB="38671"/>
                </a:tc>
                <a:tc>
                  <a:txBody>
                    <a:bodyPr/>
                    <a:lstStyle/>
                    <a:p>
                      <a:pPr algn="ctr" fontAlgn="t"/>
                      <a:r>
                        <a:rPr lang="en-US" sz="2100">
                          <a:solidFill>
                            <a:schemeClr val="tx1">
                              <a:lumMod val="50000"/>
                            </a:schemeClr>
                          </a:solidFill>
                          <a:effectLst/>
                        </a:rPr>
                        <a:t>Contribute</a:t>
                      </a:r>
                    </a:p>
                  </a:txBody>
                  <a:tcPr marL="51561" marR="51561" marT="38671" marB="38671"/>
                </a:tc>
                <a:extLst>
                  <a:ext uri="{0D108BD9-81ED-4DB2-BD59-A6C34878D82A}">
                    <a16:rowId xmlns:a16="http://schemas.microsoft.com/office/drawing/2014/main" val="1249102094"/>
                  </a:ext>
                </a:extLst>
              </a:tr>
            </a:tbl>
          </a:graphicData>
        </a:graphic>
      </p:graphicFrame>
    </p:spTree>
    <p:extLst>
      <p:ext uri="{BB962C8B-B14F-4D97-AF65-F5344CB8AC3E}">
        <p14:creationId xmlns:p14="http://schemas.microsoft.com/office/powerpoint/2010/main" val="13603793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0084-D00D-4FDD-B283-34C8C80135C7}"/>
              </a:ext>
            </a:extLst>
          </p:cNvPr>
          <p:cNvSpPr>
            <a:spLocks noGrp="1"/>
          </p:cNvSpPr>
          <p:nvPr>
            <p:ph type="title"/>
          </p:nvPr>
        </p:nvSpPr>
        <p:spPr/>
        <p:txBody>
          <a:bodyPr/>
          <a:lstStyle/>
          <a:p>
            <a:r>
              <a:rPr lang="en-US" sz="4313">
                <a:solidFill>
                  <a:schemeClr val="accent3"/>
                </a:solidFill>
              </a:rPr>
              <a:t>Permissions:</a:t>
            </a:r>
            <a:r>
              <a:rPr lang="en-US"/>
              <a:t> </a:t>
            </a:r>
            <a:r>
              <a:rPr lang="en-US" sz="4313">
                <a:solidFill>
                  <a:schemeClr val="accent3"/>
                </a:solidFill>
              </a:rPr>
              <a:t>SharePoint</a:t>
            </a:r>
          </a:p>
        </p:txBody>
      </p:sp>
      <p:graphicFrame>
        <p:nvGraphicFramePr>
          <p:cNvPr id="10" name="Table 9">
            <a:extLst>
              <a:ext uri="{FF2B5EF4-FFF2-40B4-BE49-F238E27FC236}">
                <a16:creationId xmlns:a16="http://schemas.microsoft.com/office/drawing/2014/main" id="{0D3CD53D-0CE4-484A-BBDD-4F2B60D628C6}"/>
              </a:ext>
            </a:extLst>
          </p:cNvPr>
          <p:cNvGraphicFramePr>
            <a:graphicFrameLocks noGrp="1"/>
          </p:cNvGraphicFramePr>
          <p:nvPr>
            <p:extLst>
              <p:ext uri="{D42A27DB-BD31-4B8C-83A1-F6EECF244321}">
                <p14:modId xmlns:p14="http://schemas.microsoft.com/office/powerpoint/2010/main" val="898476618"/>
              </p:ext>
            </p:extLst>
          </p:nvPr>
        </p:nvGraphicFramePr>
        <p:xfrm>
          <a:off x="473364" y="1300012"/>
          <a:ext cx="11451716" cy="4144849"/>
        </p:xfrm>
        <a:graphic>
          <a:graphicData uri="http://schemas.openxmlformats.org/drawingml/2006/table">
            <a:tbl>
              <a:tblPr firstRow="1" bandRow="1">
                <a:tableStyleId>{EB344D84-9AFB-497E-A393-DC336BA19D2E}</a:tableStyleId>
              </a:tblPr>
              <a:tblGrid>
                <a:gridCol w="2922979">
                  <a:extLst>
                    <a:ext uri="{9D8B030D-6E8A-4147-A177-3AD203B41FA5}">
                      <a16:colId xmlns:a16="http://schemas.microsoft.com/office/drawing/2014/main" val="534439338"/>
                    </a:ext>
                  </a:extLst>
                </a:gridCol>
                <a:gridCol w="4985657">
                  <a:extLst>
                    <a:ext uri="{9D8B030D-6E8A-4147-A177-3AD203B41FA5}">
                      <a16:colId xmlns:a16="http://schemas.microsoft.com/office/drawing/2014/main" val="3020862304"/>
                    </a:ext>
                  </a:extLst>
                </a:gridCol>
                <a:gridCol w="3543080">
                  <a:extLst>
                    <a:ext uri="{9D8B030D-6E8A-4147-A177-3AD203B41FA5}">
                      <a16:colId xmlns:a16="http://schemas.microsoft.com/office/drawing/2014/main" val="3480075110"/>
                    </a:ext>
                  </a:extLst>
                </a:gridCol>
              </a:tblGrid>
              <a:tr h="463840">
                <a:tc>
                  <a:txBody>
                    <a:bodyPr/>
                    <a:lstStyle/>
                    <a:p>
                      <a:pPr algn="ctr"/>
                      <a:r>
                        <a:rPr lang="en-US" sz="1600"/>
                        <a:t>User Mapping</a:t>
                      </a:r>
                      <a:endParaRPr lang="en-US" sz="1600">
                        <a:latin typeface="+mj-lt"/>
                      </a:endParaRPr>
                    </a:p>
                  </a:txBody>
                  <a:tcPr marL="89642" marR="89642" marT="44821" marB="44821" anchor="ctr"/>
                </a:tc>
                <a:tc>
                  <a:txBody>
                    <a:bodyPr/>
                    <a:lstStyle/>
                    <a:p>
                      <a:pPr algn="ctr"/>
                      <a:r>
                        <a:rPr lang="en-US" sz="1600"/>
                        <a:t>File Share</a:t>
                      </a:r>
                      <a:endParaRPr lang="en-US" sz="1600">
                        <a:latin typeface="+mj-lt"/>
                      </a:endParaRPr>
                    </a:p>
                  </a:txBody>
                  <a:tcPr marL="89642" marR="89642" marT="44821" marB="44821" anchor="ctr"/>
                </a:tc>
                <a:tc>
                  <a:txBody>
                    <a:bodyPr/>
                    <a:lstStyle/>
                    <a:p>
                      <a:pPr algn="ctr"/>
                      <a:r>
                        <a:rPr lang="en-US" sz="1600"/>
                        <a:t>SharePoint On-Premise</a:t>
                      </a:r>
                      <a:endParaRPr lang="en-US" sz="1600">
                        <a:latin typeface="+mj-lt"/>
                      </a:endParaRPr>
                    </a:p>
                  </a:txBody>
                  <a:tcPr marL="89642" marR="89642" marT="44821" marB="44821" anchor="ctr"/>
                </a:tc>
                <a:extLst>
                  <a:ext uri="{0D108BD9-81ED-4DB2-BD59-A6C34878D82A}">
                    <a16:rowId xmlns:a16="http://schemas.microsoft.com/office/drawing/2014/main" val="2502460958"/>
                  </a:ext>
                </a:extLst>
              </a:tr>
              <a:tr h="2556357">
                <a:tc>
                  <a:txBody>
                    <a:bodyPr/>
                    <a:lstStyle/>
                    <a:p>
                      <a:pPr algn="ctr"/>
                      <a:r>
                        <a:rPr lang="en-US" sz="1600" b="1">
                          <a:solidFill>
                            <a:schemeClr val="tx1">
                              <a:lumMod val="50000"/>
                            </a:schemeClr>
                          </a:solidFill>
                        </a:rPr>
                        <a:t>User mapped </a:t>
                      </a:r>
                      <a:r>
                        <a:rPr lang="en-US" sz="1600">
                          <a:solidFill>
                            <a:schemeClr val="tx1">
                              <a:lumMod val="50000"/>
                            </a:schemeClr>
                          </a:solidFill>
                        </a:rPr>
                        <a:t>between on-premise and SharePoint Online using AAD Sync or User Mapping file</a:t>
                      </a:r>
                      <a:endParaRPr lang="en-US" sz="1600">
                        <a:solidFill>
                          <a:schemeClr val="tx1">
                            <a:lumMod val="50000"/>
                          </a:schemeClr>
                        </a:solidFill>
                        <a:latin typeface="+mj-lt"/>
                      </a:endParaRPr>
                    </a:p>
                  </a:txBody>
                  <a:tcPr marL="89642" marR="89642" marT="44821" marB="44821"/>
                </a:tc>
                <a:tc>
                  <a:txBody>
                    <a:bodyPr/>
                    <a:lstStyle/>
                    <a:p>
                      <a:pPr marL="285750" indent="-285750" algn="l">
                        <a:buFont typeface="Arial" panose="020B0604020202020204" pitchFamily="34" charset="0"/>
                        <a:buChar char="•"/>
                      </a:pPr>
                      <a:r>
                        <a:rPr lang="en-US" sz="1600">
                          <a:solidFill>
                            <a:schemeClr val="tx1">
                              <a:lumMod val="50000"/>
                            </a:schemeClr>
                          </a:solidFill>
                        </a:rPr>
                        <a:t>Two types of permissions are migrated: </a:t>
                      </a:r>
                      <a:r>
                        <a:rPr lang="en-US" sz="1600" b="1">
                          <a:solidFill>
                            <a:schemeClr val="tx1">
                              <a:lumMod val="50000"/>
                            </a:schemeClr>
                          </a:solidFill>
                        </a:rPr>
                        <a:t>Read</a:t>
                      </a:r>
                      <a:r>
                        <a:rPr lang="en-US" sz="1600">
                          <a:solidFill>
                            <a:schemeClr val="tx1">
                              <a:lumMod val="50000"/>
                            </a:schemeClr>
                          </a:solidFill>
                        </a:rPr>
                        <a:t> and </a:t>
                      </a:r>
                      <a:r>
                        <a:rPr lang="en-US" sz="1600" b="1">
                          <a:solidFill>
                            <a:schemeClr val="tx1">
                              <a:lumMod val="50000"/>
                            </a:schemeClr>
                          </a:solidFill>
                        </a:rPr>
                        <a:t>Write</a:t>
                      </a:r>
                      <a:r>
                        <a:rPr lang="en-US" sz="1600">
                          <a:solidFill>
                            <a:schemeClr val="tx1">
                              <a:lumMod val="50000"/>
                            </a:schemeClr>
                          </a:solidFill>
                        </a:rPr>
                        <a:t>.</a:t>
                      </a:r>
                    </a:p>
                    <a:p>
                      <a:pPr marL="285750" indent="-285750" algn="l">
                        <a:buFont typeface="Arial" panose="020B0604020202020204" pitchFamily="34" charset="0"/>
                        <a:buChar char="•"/>
                      </a:pPr>
                      <a:r>
                        <a:rPr lang="en-US" sz="1600">
                          <a:solidFill>
                            <a:schemeClr val="tx1">
                              <a:lumMod val="50000"/>
                            </a:schemeClr>
                          </a:solidFill>
                        </a:rPr>
                        <a:t>File with Write permissions on file share will be set to Contribute permission in SharePoint Online</a:t>
                      </a:r>
                    </a:p>
                    <a:p>
                      <a:pPr marL="285750" indent="-285750" algn="l">
                        <a:buFont typeface="Arial" panose="020B0604020202020204" pitchFamily="34" charset="0"/>
                        <a:buChar char="•"/>
                      </a:pPr>
                      <a:r>
                        <a:rPr lang="en-US" sz="1600">
                          <a:solidFill>
                            <a:schemeClr val="tx1">
                              <a:lumMod val="50000"/>
                            </a:schemeClr>
                          </a:solidFill>
                        </a:rPr>
                        <a:t>File with Read permissions on file share will be set to Read in SharePoint Online</a:t>
                      </a:r>
                    </a:p>
                    <a:p>
                      <a:pPr marL="285750" indent="-285750" algn="l">
                        <a:buFont typeface="Arial" panose="020B0604020202020204" pitchFamily="34" charset="0"/>
                        <a:buChar char="•"/>
                      </a:pPr>
                      <a:r>
                        <a:rPr lang="en-US" sz="1600">
                          <a:solidFill>
                            <a:schemeClr val="tx1">
                              <a:lumMod val="50000"/>
                            </a:schemeClr>
                          </a:solidFill>
                        </a:rPr>
                        <a:t>Note: At this time, the special permissions, such as Deny, will not be saved.</a:t>
                      </a:r>
                      <a:endParaRPr lang="en-US" sz="1600" b="0">
                        <a:solidFill>
                          <a:schemeClr val="tx1">
                            <a:lumMod val="50000"/>
                          </a:schemeClr>
                        </a:solidFill>
                        <a:latin typeface="+mj-lt"/>
                      </a:endParaRPr>
                    </a:p>
                  </a:txBody>
                  <a:tcPr marL="89642" marR="89642" marT="44821" marB="44821"/>
                </a:tc>
                <a:tc>
                  <a:txBody>
                    <a:bodyPr/>
                    <a:lstStyle/>
                    <a:p>
                      <a:pPr marL="285750" indent="-285750" algn="l">
                        <a:buFont typeface="Arial" panose="020B0604020202020204" pitchFamily="34" charset="0"/>
                        <a:buChar char="•"/>
                      </a:pPr>
                      <a:r>
                        <a:rPr lang="en-US" sz="1600" kern="1200">
                          <a:solidFill>
                            <a:schemeClr val="tx1">
                              <a:lumMod val="50000"/>
                            </a:schemeClr>
                          </a:solidFill>
                          <a:effectLst/>
                        </a:rPr>
                        <a:t>All unique permissions on a file will be migrated to SharePoint Online.</a:t>
                      </a:r>
                    </a:p>
                  </a:txBody>
                  <a:tcPr marL="89642" marR="89642" marT="44821" marB="44821"/>
                </a:tc>
                <a:extLst>
                  <a:ext uri="{0D108BD9-81ED-4DB2-BD59-A6C34878D82A}">
                    <a16:rowId xmlns:a16="http://schemas.microsoft.com/office/drawing/2014/main" val="3084642269"/>
                  </a:ext>
                </a:extLst>
              </a:tr>
              <a:tr h="1124652">
                <a:tc>
                  <a:txBody>
                    <a:bodyPr/>
                    <a:lstStyle/>
                    <a:p>
                      <a:pPr algn="ctr"/>
                      <a:r>
                        <a:rPr lang="en-US" sz="1600" b="1">
                          <a:solidFill>
                            <a:schemeClr val="tx1">
                              <a:lumMod val="50000"/>
                            </a:schemeClr>
                          </a:solidFill>
                        </a:rPr>
                        <a:t>User not mapped</a:t>
                      </a:r>
                    </a:p>
                    <a:p>
                      <a:pPr algn="ctr"/>
                      <a:r>
                        <a:rPr lang="en-US" sz="1600">
                          <a:solidFill>
                            <a:schemeClr val="tx1">
                              <a:lumMod val="50000"/>
                            </a:schemeClr>
                          </a:solidFill>
                        </a:rPr>
                        <a:t>(not using AAD Sync or user mapping file)</a:t>
                      </a:r>
                      <a:endParaRPr lang="en-US" sz="1600">
                        <a:solidFill>
                          <a:schemeClr val="tx1">
                            <a:lumMod val="50000"/>
                          </a:schemeClr>
                        </a:solidFill>
                        <a:latin typeface="+mj-lt"/>
                      </a:endParaRPr>
                    </a:p>
                  </a:txBody>
                  <a:tcPr marL="89642" marR="89642" marT="44821" marB="44821"/>
                </a:tc>
                <a:tc>
                  <a:txBody>
                    <a:bodyPr/>
                    <a:lstStyle/>
                    <a:p>
                      <a:pPr marL="285750" indent="-285750" algn="l" fontAlgn="t">
                        <a:buFont typeface="Arial" panose="020B0604020202020204" pitchFamily="34" charset="0"/>
                        <a:buChar char="•"/>
                      </a:pPr>
                      <a:r>
                        <a:rPr lang="en-US" sz="1600">
                          <a:solidFill>
                            <a:schemeClr val="tx1">
                              <a:lumMod val="50000"/>
                            </a:schemeClr>
                          </a:solidFill>
                          <a:effectLst/>
                        </a:rPr>
                        <a:t>Files will be assigned the default permission of the location to which it has been migrated in SharePoint Online.</a:t>
                      </a:r>
                      <a:endParaRPr lang="en-US" sz="1600">
                        <a:solidFill>
                          <a:schemeClr val="tx1">
                            <a:lumMod val="50000"/>
                          </a:schemeClr>
                        </a:solidFill>
                        <a:effectLst/>
                        <a:latin typeface="+mj-lt"/>
                      </a:endParaRPr>
                    </a:p>
                  </a:txBody>
                  <a:tcPr marL="46689" marR="93378" marT="37351" marB="37351"/>
                </a:tc>
                <a:tc>
                  <a:txBody>
                    <a:bodyPr/>
                    <a:lstStyle/>
                    <a:p>
                      <a:pPr marL="285750" indent="-285750" algn="l" fontAlgn="t">
                        <a:buFont typeface="Arial" panose="020B0604020202020204" pitchFamily="34" charset="0"/>
                        <a:buChar char="•"/>
                      </a:pPr>
                      <a:r>
                        <a:rPr lang="en-US" sz="1600">
                          <a:solidFill>
                            <a:schemeClr val="tx1">
                              <a:lumMod val="50000"/>
                            </a:schemeClr>
                          </a:solidFill>
                          <a:effectLst/>
                        </a:rPr>
                        <a:t>Files will be assigned the default permission of the location to which it has been migrated in SharePoint Online.</a:t>
                      </a:r>
                      <a:endParaRPr lang="en-US" sz="1600">
                        <a:solidFill>
                          <a:schemeClr val="tx1">
                            <a:lumMod val="50000"/>
                          </a:schemeClr>
                        </a:solidFill>
                        <a:effectLst/>
                        <a:latin typeface="+mj-lt"/>
                      </a:endParaRPr>
                    </a:p>
                  </a:txBody>
                  <a:tcPr marL="46689" marR="93378" marT="37351" marB="37351"/>
                </a:tc>
                <a:extLst>
                  <a:ext uri="{0D108BD9-81ED-4DB2-BD59-A6C34878D82A}">
                    <a16:rowId xmlns:a16="http://schemas.microsoft.com/office/drawing/2014/main" val="4206390407"/>
                  </a:ext>
                </a:extLst>
              </a:tr>
            </a:tbl>
          </a:graphicData>
        </a:graphic>
      </p:graphicFrame>
    </p:spTree>
    <p:extLst>
      <p:ext uri="{BB962C8B-B14F-4D97-AF65-F5344CB8AC3E}">
        <p14:creationId xmlns:p14="http://schemas.microsoft.com/office/powerpoint/2010/main" val="12376954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User Mapping File</a:t>
            </a:r>
            <a:endParaRPr lang="en-US" sz="3529">
              <a:solidFill>
                <a:schemeClr val="accent3"/>
              </a:solidFill>
            </a:endParaRP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10921674" cy="3330142"/>
          </a:xfrm>
        </p:spPr>
        <p:txBody>
          <a:bodyPr/>
          <a:lstStyle/>
          <a:p>
            <a:r>
              <a:rPr lang="en-US" sz="2800">
                <a:solidFill>
                  <a:srgbClr val="000000"/>
                </a:solidFill>
              </a:rPr>
              <a:t>SPMT/MM uses a default user mapping file that automatically handles Windows AD to Azure AD scenarios. </a:t>
            </a:r>
          </a:p>
          <a:p>
            <a:r>
              <a:rPr lang="en-US" sz="2800">
                <a:solidFill>
                  <a:srgbClr val="000000"/>
                </a:solidFill>
              </a:rPr>
              <a:t>Reasons you might need to use a User Mapping file (.csv):</a:t>
            </a:r>
          </a:p>
          <a:p>
            <a:pPr lvl="1"/>
            <a:r>
              <a:rPr lang="en-US" sz="2800">
                <a:solidFill>
                  <a:srgbClr val="000000"/>
                </a:solidFill>
                <a:latin typeface="+mj-lt"/>
              </a:rPr>
              <a:t>Windows AD users/groups are not synced with Azure AD.</a:t>
            </a:r>
          </a:p>
          <a:p>
            <a:pPr lvl="1"/>
            <a:r>
              <a:rPr lang="en-US" sz="2800">
                <a:solidFill>
                  <a:srgbClr val="000000"/>
                </a:solidFill>
                <a:latin typeface="+mj-lt"/>
              </a:rPr>
              <a:t>Users have different accounts in Microsoft 365 then in Windows AD.</a:t>
            </a:r>
          </a:p>
          <a:p>
            <a:pPr lvl="1"/>
            <a:r>
              <a:rPr lang="en-US" sz="2800">
                <a:solidFill>
                  <a:srgbClr val="000000"/>
                </a:solidFill>
                <a:latin typeface="+mj-lt"/>
              </a:rPr>
              <a:t>You want to change the source user/group permissions during migration.</a:t>
            </a:r>
          </a:p>
          <a:p>
            <a:pPr lvl="1"/>
            <a:r>
              <a:rPr lang="en-US" sz="2800">
                <a:solidFill>
                  <a:srgbClr val="000000"/>
                </a:solidFill>
                <a:latin typeface="+mj-lt"/>
              </a:rPr>
              <a:t>SharePoint Server is not using Windows Auth </a:t>
            </a:r>
            <a:r>
              <a:rPr lang="en-US" sz="2000" i="1">
                <a:solidFill>
                  <a:srgbClr val="000000"/>
                </a:solidFill>
                <a:latin typeface="+mj-lt"/>
              </a:rPr>
              <a:t>(SAML, ADFS, FBA, etc.)</a:t>
            </a:r>
            <a:endParaRPr lang="en-US" sz="2800" i="1">
              <a:solidFill>
                <a:srgbClr val="000000"/>
              </a:solidFill>
              <a:latin typeface="+mj-lt"/>
            </a:endParaRPr>
          </a:p>
        </p:txBody>
      </p:sp>
      <p:sp>
        <p:nvSpPr>
          <p:cNvPr id="5" name="TextBox 4">
            <a:extLst>
              <a:ext uri="{FF2B5EF4-FFF2-40B4-BE49-F238E27FC236}">
                <a16:creationId xmlns:a16="http://schemas.microsoft.com/office/drawing/2014/main" id="{7AE463C0-C129-4D2C-9BF5-53DFAFB9165D}"/>
              </a:ext>
            </a:extLst>
          </p:cNvPr>
          <p:cNvSpPr txBox="1"/>
          <p:nvPr/>
        </p:nvSpPr>
        <p:spPr>
          <a:xfrm>
            <a:off x="3168939" y="6348015"/>
            <a:ext cx="9473269" cy="307777"/>
          </a:xfrm>
          <a:prstGeom prst="rect">
            <a:avLst/>
          </a:prstGeom>
          <a:noFill/>
        </p:spPr>
        <p:txBody>
          <a:bodyPr wrap="square">
            <a:spAutoFit/>
          </a:bodyPr>
          <a:lstStyle/>
          <a:p>
            <a:r>
              <a:rPr lang="en-US" sz="1400">
                <a:hlinkClick r:id="rId3"/>
              </a:rPr>
              <a:t>https://docs.microsoft.com/en-us/sharepointmigration/create-a-user-mapping-file-for-data-content-migration</a:t>
            </a:r>
            <a:endParaRPr lang="en-US" sz="1400">
              <a:cs typeface="Calibri"/>
            </a:endParaRPr>
          </a:p>
        </p:txBody>
      </p:sp>
    </p:spTree>
    <p:extLst>
      <p:ext uri="{BB962C8B-B14F-4D97-AF65-F5344CB8AC3E}">
        <p14:creationId xmlns:p14="http://schemas.microsoft.com/office/powerpoint/2010/main" val="3332272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Migration</a:t>
            </a:r>
          </a:p>
        </p:txBody>
      </p:sp>
    </p:spTree>
    <p:extLst>
      <p:ext uri="{BB962C8B-B14F-4D97-AF65-F5344CB8AC3E}">
        <p14:creationId xmlns:p14="http://schemas.microsoft.com/office/powerpoint/2010/main" val="10344734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5465-0B1C-4216-BC11-EAA36BB4334C}"/>
              </a:ext>
            </a:extLst>
          </p:cNvPr>
          <p:cNvSpPr>
            <a:spLocks noGrp="1"/>
          </p:cNvSpPr>
          <p:nvPr>
            <p:ph type="title"/>
          </p:nvPr>
        </p:nvSpPr>
        <p:spPr/>
        <p:txBody>
          <a:bodyPr/>
          <a:lstStyle/>
          <a:p>
            <a:r>
              <a:rPr lang="en-US" sz="4313">
                <a:solidFill>
                  <a:schemeClr val="accent3"/>
                </a:solidFill>
              </a:rPr>
              <a:t>SPMT High Level Process</a:t>
            </a:r>
          </a:p>
        </p:txBody>
      </p:sp>
      <p:graphicFrame>
        <p:nvGraphicFramePr>
          <p:cNvPr id="3" name="Diagram 2" descr="Slide text is presented in squares with arrows showing the flow from each square to the next. Arrows align with reading the slide text from top to bottom">
            <a:extLst>
              <a:ext uri="{FF2B5EF4-FFF2-40B4-BE49-F238E27FC236}">
                <a16:creationId xmlns:a16="http://schemas.microsoft.com/office/drawing/2014/main" id="{7A4B64F7-06C0-4BAA-846D-8ECF6DCB5E14}"/>
              </a:ext>
            </a:extLst>
          </p:cNvPr>
          <p:cNvGraphicFramePr/>
          <p:nvPr>
            <p:extLst>
              <p:ext uri="{D42A27DB-BD31-4B8C-83A1-F6EECF244321}">
                <p14:modId xmlns:p14="http://schemas.microsoft.com/office/powerpoint/2010/main" val="2606065094"/>
              </p:ext>
            </p:extLst>
          </p:nvPr>
        </p:nvGraphicFramePr>
        <p:xfrm>
          <a:off x="612077" y="1347439"/>
          <a:ext cx="11130608"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42085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Government Cloud Support Additional Steps</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6920" y="1062037"/>
            <a:ext cx="11655840" cy="5355312"/>
          </a:xfrm>
        </p:spPr>
        <p:txBody>
          <a:bodyPr vert="horz" wrap="square" lIns="146304" tIns="91440" rIns="146304" bIns="91440" rtlCol="0">
            <a:spAutoFit/>
          </a:bodyPr>
          <a:lstStyle/>
          <a:p>
            <a:pPr marL="749300" lvl="1" indent="-520700">
              <a:buNone/>
            </a:pPr>
            <a:r>
              <a:rPr lang="en-US" sz="2800">
                <a:solidFill>
                  <a:schemeClr val="tx1">
                    <a:lumMod val="50000"/>
                  </a:schemeClr>
                </a:solidFill>
                <a:latin typeface="+mj-lt"/>
              </a:rPr>
              <a:t>1. Open </a:t>
            </a:r>
            <a:r>
              <a:rPr lang="en-US" sz="2800" err="1">
                <a:solidFill>
                  <a:schemeClr val="tx1">
                    <a:lumMod val="50000"/>
                  </a:schemeClr>
                </a:solidFill>
                <a:latin typeface="+mj-lt"/>
              </a:rPr>
              <a:t>microsoft.sharepoint.migration.common.dll.config</a:t>
            </a:r>
            <a:endParaRPr lang="en-US" sz="2800">
              <a:solidFill>
                <a:schemeClr val="tx1">
                  <a:lumMod val="50000"/>
                </a:schemeClr>
              </a:solidFill>
              <a:latin typeface="+mj-lt"/>
            </a:endParaRPr>
          </a:p>
          <a:p>
            <a:pPr marL="1239286" lvl="4" indent="-342900"/>
            <a:r>
              <a:rPr lang="en-US" sz="2400" b="0" i="0">
                <a:effectLst/>
                <a:latin typeface="+mj-lt"/>
              </a:rPr>
              <a:t>C:\Users</a:t>
            </a:r>
            <a:r>
              <a:rPr lang="en-US" sz="2400" b="0" i="1">
                <a:effectLst/>
                <a:latin typeface="+mj-lt"/>
              </a:rPr>
              <a:t>\&lt;Username&gt;\</a:t>
            </a:r>
            <a:r>
              <a:rPr lang="en-US" sz="2400" b="0" i="0">
                <a:effectLst/>
                <a:latin typeface="+mj-lt"/>
              </a:rPr>
              <a:t>Documents\WindowsPowerShell\Modules\Microsoft.SharePoint.MigrationTool.PowerShell</a:t>
            </a:r>
            <a:endParaRPr lang="en-US" sz="2400">
              <a:solidFill>
                <a:schemeClr val="tx1">
                  <a:lumMod val="50000"/>
                </a:schemeClr>
              </a:solidFill>
              <a:latin typeface="+mj-lt"/>
            </a:endParaRPr>
          </a:p>
          <a:p>
            <a:pPr marL="749300" lvl="1" indent="-520700">
              <a:buNone/>
            </a:pPr>
            <a:r>
              <a:rPr lang="en-US" sz="2800">
                <a:solidFill>
                  <a:schemeClr val="tx1">
                    <a:lumMod val="50000"/>
                  </a:schemeClr>
                </a:solidFill>
                <a:latin typeface="+mj-lt"/>
              </a:rPr>
              <a:t>2.   Change the value of </a:t>
            </a:r>
            <a:r>
              <a:rPr lang="en-US" sz="2800" err="1">
                <a:solidFill>
                  <a:schemeClr val="tx1">
                    <a:lumMod val="50000"/>
                  </a:schemeClr>
                </a:solidFill>
                <a:latin typeface="+mj-lt"/>
              </a:rPr>
              <a:t>SPOEnvironmentType</a:t>
            </a:r>
            <a:r>
              <a:rPr lang="en-US" sz="2800">
                <a:solidFill>
                  <a:schemeClr val="tx1">
                    <a:lumMod val="50000"/>
                  </a:schemeClr>
                </a:solidFill>
                <a:latin typeface="+mj-lt"/>
              </a:rPr>
              <a:t> to:</a:t>
            </a:r>
          </a:p>
          <a:p>
            <a:pPr marL="733943" lvl="2" indent="-285750"/>
            <a:r>
              <a:rPr lang="en-US" sz="2400">
                <a:solidFill>
                  <a:schemeClr val="tx1">
                    <a:lumMod val="50000"/>
                  </a:schemeClr>
                </a:solidFill>
                <a:latin typeface="+mj-lt"/>
              </a:rPr>
              <a:t>2 if you are GCC high or DoD</a:t>
            </a:r>
          </a:p>
          <a:p>
            <a:pPr marL="733943" lvl="2" indent="-285750"/>
            <a:r>
              <a:rPr lang="en-US" sz="2400">
                <a:solidFill>
                  <a:schemeClr val="tx1">
                    <a:lumMod val="50000"/>
                  </a:schemeClr>
                </a:solidFill>
                <a:latin typeface="+mj-lt"/>
              </a:rPr>
              <a:t>0 if you use the Worldwide consumer cloud or GCC</a:t>
            </a:r>
          </a:p>
          <a:p>
            <a:pPr marL="236546" lvl="1" indent="0">
              <a:buNone/>
            </a:pPr>
            <a:r>
              <a:rPr lang="en-US" sz="2800">
                <a:solidFill>
                  <a:schemeClr val="tx1">
                    <a:lumMod val="50000"/>
                  </a:schemeClr>
                </a:solidFill>
                <a:latin typeface="+mj-lt"/>
              </a:rPr>
              <a:t>For example:</a:t>
            </a:r>
          </a:p>
          <a:p>
            <a:pPr marL="236546" lvl="1" indent="0">
              <a:buNone/>
            </a:pPr>
            <a:endParaRPr lang="en-US" sz="2800">
              <a:solidFill>
                <a:schemeClr val="tx1">
                  <a:lumMod val="50000"/>
                </a:schemeClr>
              </a:solidFill>
              <a:latin typeface="+mj-lt"/>
            </a:endParaRPr>
          </a:p>
          <a:p>
            <a:pPr marL="236546" lvl="1" indent="0">
              <a:buNone/>
            </a:pPr>
            <a:endParaRPr lang="en-US" sz="2800">
              <a:solidFill>
                <a:schemeClr val="tx1">
                  <a:lumMod val="50000"/>
                </a:schemeClr>
              </a:solidFill>
              <a:latin typeface="+mj-lt"/>
            </a:endParaRPr>
          </a:p>
          <a:p>
            <a:pPr marL="236546" lvl="1" indent="0">
              <a:buNone/>
            </a:pPr>
            <a:endParaRPr lang="en-US" sz="2800">
              <a:solidFill>
                <a:schemeClr val="tx1">
                  <a:lumMod val="50000"/>
                </a:schemeClr>
              </a:solidFill>
              <a:latin typeface="+mj-lt"/>
            </a:endParaRPr>
          </a:p>
          <a:p>
            <a:pPr marL="800100" lvl="1" indent="-563563">
              <a:buNone/>
            </a:pPr>
            <a:r>
              <a:rPr lang="en-US" sz="2800">
                <a:solidFill>
                  <a:schemeClr val="tx1">
                    <a:lumMod val="50000"/>
                  </a:schemeClr>
                </a:solidFill>
                <a:latin typeface="+mj-lt"/>
              </a:rPr>
              <a:t>3.   Double-click "microsoft.sharepoint.migrationtool.advancedapp.exe" to start SPMT.</a:t>
            </a:r>
          </a:p>
        </p:txBody>
      </p:sp>
      <p:pic>
        <p:nvPicPr>
          <p:cNvPr id="3074" name="Picture 2" descr="Change SPOEnvironmentType">
            <a:extLst>
              <a:ext uri="{FF2B5EF4-FFF2-40B4-BE49-F238E27FC236}">
                <a16:creationId xmlns:a16="http://schemas.microsoft.com/office/drawing/2014/main" id="{BE073B8B-7DAB-46AA-A1DA-DBC2530A0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7445" y="3964895"/>
            <a:ext cx="41624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5802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8080" y="289829"/>
            <a:ext cx="11655840" cy="899665"/>
          </a:xfrm>
        </p:spPr>
        <p:txBody>
          <a:bodyPr/>
          <a:lstStyle/>
          <a:p>
            <a:r>
              <a:rPr lang="en-US" sz="4313">
                <a:solidFill>
                  <a:schemeClr val="accent3"/>
                </a:solidFill>
              </a:rPr>
              <a:t>SPMT Example PowerShell Script</a:t>
            </a:r>
            <a:endParaRPr lang="en-US" sz="3529">
              <a:solidFill>
                <a:schemeClr val="accent3"/>
              </a:solidFill>
            </a:endParaRPr>
          </a:p>
        </p:txBody>
      </p:sp>
      <p:sp>
        <p:nvSpPr>
          <p:cNvPr id="10" name="Rectangle 9">
            <a:extLst>
              <a:ext uri="{FF2B5EF4-FFF2-40B4-BE49-F238E27FC236}">
                <a16:creationId xmlns:a16="http://schemas.microsoft.com/office/drawing/2014/main" id="{2F941A86-3955-4DE4-971F-A84A708B81EB}"/>
              </a:ext>
            </a:extLst>
          </p:cNvPr>
          <p:cNvSpPr/>
          <p:nvPr/>
        </p:nvSpPr>
        <p:spPr>
          <a:xfrm>
            <a:off x="540662" y="1594973"/>
            <a:ext cx="11262355" cy="419416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914367"/>
            <a:r>
              <a:rPr lang="en-US" sz="1568">
                <a:solidFill>
                  <a:schemeClr val="tx1">
                    <a:lumMod val="50000"/>
                  </a:schemeClr>
                </a:solidFill>
                <a:latin typeface="Lucida Console" panose="020B0609040504020204" pitchFamily="49" charset="0"/>
              </a:rPr>
              <a:t>#Define SharePoint 2010/2013 data source#</a:t>
            </a:r>
          </a:p>
          <a:p>
            <a:pPr defTabSz="914367"/>
            <a:r>
              <a:rPr lang="en-US" sz="1568">
                <a:solidFill>
                  <a:schemeClr val="tx1">
                    <a:lumMod val="50000"/>
                  </a:schemeClr>
                </a:solidFill>
                <a:highlight>
                  <a:srgbClr val="FFFF00"/>
                </a:highlight>
                <a:latin typeface="Lucida Console" panose="020B0609040504020204" pitchFamily="49" charset="0"/>
              </a:rPr>
              <a:t>$</a:t>
            </a:r>
            <a:r>
              <a:rPr lang="en-US" sz="1568" err="1">
                <a:solidFill>
                  <a:schemeClr val="tx1">
                    <a:lumMod val="50000"/>
                  </a:schemeClr>
                </a:solidFill>
                <a:highlight>
                  <a:srgbClr val="FFFF00"/>
                </a:highlight>
                <a:latin typeface="Lucida Console" panose="020B0609040504020204" pitchFamily="49" charset="0"/>
              </a:rPr>
              <a:t>Global:SourceSiteUrl</a:t>
            </a:r>
            <a:r>
              <a:rPr lang="en-US" sz="1568">
                <a:solidFill>
                  <a:schemeClr val="tx1">
                    <a:lumMod val="50000"/>
                  </a:schemeClr>
                </a:solidFill>
                <a:highlight>
                  <a:srgbClr val="FFFF00"/>
                </a:highlight>
                <a:latin typeface="Lucida Console" panose="020B0609040504020204" pitchFamily="49" charset="0"/>
              </a:rPr>
              <a:t> </a:t>
            </a:r>
            <a:r>
              <a:rPr lang="en-US" sz="1568">
                <a:solidFill>
                  <a:schemeClr val="tx1">
                    <a:lumMod val="50000"/>
                  </a:schemeClr>
                </a:solidFill>
                <a:latin typeface="Lucida Console" panose="020B0609040504020204" pitchFamily="49" charset="0"/>
              </a:rPr>
              <a:t>= "http://YourOnPremSite/"</a:t>
            </a:r>
          </a:p>
          <a:p>
            <a:pPr defTabSz="914367"/>
            <a:r>
              <a:rPr lang="en-US" sz="1568">
                <a:solidFill>
                  <a:schemeClr val="tx1">
                    <a:lumMod val="50000"/>
                  </a:schemeClr>
                </a:solidFill>
                <a:highlight>
                  <a:srgbClr val="FFFF00"/>
                </a:highlight>
                <a:latin typeface="Lucida Console" panose="020B0609040504020204" pitchFamily="49" charset="0"/>
              </a:rPr>
              <a:t>$</a:t>
            </a:r>
            <a:r>
              <a:rPr lang="en-US" sz="1568" err="1">
                <a:solidFill>
                  <a:schemeClr val="tx1">
                    <a:lumMod val="50000"/>
                  </a:schemeClr>
                </a:solidFill>
                <a:highlight>
                  <a:srgbClr val="FFFF00"/>
                </a:highlight>
                <a:latin typeface="Lucida Console" panose="020B0609040504020204" pitchFamily="49" charset="0"/>
              </a:rPr>
              <a:t>Global:OnPremUserName</a:t>
            </a:r>
            <a:r>
              <a:rPr lang="en-US" sz="1568">
                <a:solidFill>
                  <a:schemeClr val="tx1">
                    <a:lumMod val="50000"/>
                  </a:schemeClr>
                </a:solidFill>
                <a:highlight>
                  <a:srgbClr val="FFFF00"/>
                </a:highlight>
                <a:latin typeface="Lucida Console" panose="020B0609040504020204" pitchFamily="49" charset="0"/>
              </a:rPr>
              <a:t> </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Yourcomputer</a:t>
            </a:r>
            <a:r>
              <a:rPr lang="en-US" sz="1568">
                <a:solidFill>
                  <a:schemeClr val="tx1">
                    <a:lumMod val="50000"/>
                  </a:schemeClr>
                </a:solidFill>
                <a:latin typeface="Lucida Console" panose="020B0609040504020204" pitchFamily="49" charset="0"/>
              </a:rPr>
              <a:t>\administrator"</a:t>
            </a: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Global:OnPremPassword</a:t>
            </a:r>
            <a:r>
              <a:rPr lang="en-US" sz="1568">
                <a:solidFill>
                  <a:schemeClr val="tx1">
                    <a:lumMod val="50000"/>
                  </a:schemeClr>
                </a:solidFill>
                <a:latin typeface="Lucida Console" panose="020B0609040504020204" pitchFamily="49" charset="0"/>
              </a:rPr>
              <a:t> = </a:t>
            </a:r>
            <a:r>
              <a:rPr lang="en-US" sz="1568" err="1">
                <a:solidFill>
                  <a:schemeClr val="tx1">
                    <a:lumMod val="50000"/>
                  </a:schemeClr>
                </a:solidFill>
                <a:latin typeface="Lucida Console" panose="020B0609040504020204" pitchFamily="49" charset="0"/>
              </a:rPr>
              <a:t>ConvertTo-SecureString</a:t>
            </a:r>
            <a:r>
              <a:rPr lang="en-US" sz="1568">
                <a:solidFill>
                  <a:schemeClr val="tx1">
                    <a:lumMod val="50000"/>
                  </a:schemeClr>
                </a:solidFill>
                <a:latin typeface="Lucida Console" panose="020B0609040504020204" pitchFamily="49" charset="0"/>
              </a:rPr>
              <a:t> -String "</a:t>
            </a:r>
            <a:r>
              <a:rPr lang="en-US" sz="1568" err="1">
                <a:solidFill>
                  <a:schemeClr val="tx1">
                    <a:lumMod val="50000"/>
                  </a:schemeClr>
                </a:solidFill>
                <a:latin typeface="Lucida Console" panose="020B0609040504020204" pitchFamily="49" charset="0"/>
              </a:rPr>
              <a:t>OnPremPassword</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AsPlainText</a:t>
            </a:r>
            <a:r>
              <a:rPr lang="en-US" sz="1568">
                <a:solidFill>
                  <a:schemeClr val="tx1">
                    <a:lumMod val="50000"/>
                  </a:schemeClr>
                </a:solidFill>
                <a:latin typeface="Lucida Console" panose="020B0609040504020204" pitchFamily="49" charset="0"/>
              </a:rPr>
              <a:t> -Force </a:t>
            </a: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Global:SPCredential</a:t>
            </a:r>
            <a:r>
              <a:rPr lang="en-US" sz="1568">
                <a:solidFill>
                  <a:schemeClr val="tx1">
                    <a:lumMod val="50000"/>
                  </a:schemeClr>
                </a:solidFill>
                <a:latin typeface="Lucida Console" panose="020B0609040504020204" pitchFamily="49" charset="0"/>
              </a:rPr>
              <a:t> = New-Object -TypeName </a:t>
            </a:r>
            <a:r>
              <a:rPr lang="en-US" sz="1568" err="1">
                <a:solidFill>
                  <a:schemeClr val="tx1">
                    <a:lumMod val="50000"/>
                  </a:schemeClr>
                </a:solidFill>
                <a:latin typeface="Lucida Console" panose="020B0609040504020204" pitchFamily="49" charset="0"/>
              </a:rPr>
              <a:t>System.Management.Automation.PSCredential</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ArgumentList</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Global:OnPremUserName</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Global:OnPremPassword</a:t>
            </a:r>
            <a:endParaRPr lang="en-US" sz="1568">
              <a:solidFill>
                <a:schemeClr val="tx1">
                  <a:lumMod val="50000"/>
                </a:schemeClr>
              </a:solidFill>
              <a:latin typeface="Lucida Console" panose="020B0609040504020204" pitchFamily="49" charset="0"/>
            </a:endParaRP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Global:SourceListName</a:t>
            </a:r>
            <a:r>
              <a:rPr lang="en-US" sz="1568">
                <a:solidFill>
                  <a:schemeClr val="tx1">
                    <a:lumMod val="50000"/>
                  </a:schemeClr>
                </a:solidFill>
                <a:latin typeface="Lucida Console" panose="020B0609040504020204" pitchFamily="49" charset="0"/>
              </a:rPr>
              <a:t> = "</a:t>
            </a:r>
            <a:r>
              <a:rPr lang="en-US" sz="1568" err="1">
                <a:solidFill>
                  <a:schemeClr val="tx1">
                    <a:lumMod val="50000"/>
                  </a:schemeClr>
                </a:solidFill>
                <a:latin typeface="Lucida Console" panose="020B0609040504020204" pitchFamily="49" charset="0"/>
              </a:rPr>
              <a:t>SourceListName</a:t>
            </a:r>
            <a:r>
              <a:rPr lang="en-US" sz="1568">
                <a:solidFill>
                  <a:schemeClr val="tx1">
                    <a:lumMod val="50000"/>
                  </a:schemeClr>
                </a:solidFill>
                <a:latin typeface="Lucida Console" panose="020B0609040504020204" pitchFamily="49" charset="0"/>
              </a:rPr>
              <a:t>"</a:t>
            </a:r>
          </a:p>
          <a:p>
            <a:pPr defTabSz="914367"/>
            <a:endParaRPr lang="en-US" sz="1568">
              <a:solidFill>
                <a:schemeClr val="tx1">
                  <a:lumMod val="50000"/>
                </a:schemeClr>
              </a:solidFill>
              <a:latin typeface="Lucida Console" panose="020B0609040504020204" pitchFamily="49" charset="0"/>
            </a:endParaRPr>
          </a:p>
          <a:p>
            <a:pPr defTabSz="914367"/>
            <a:endParaRPr lang="en-US" sz="1568">
              <a:solidFill>
                <a:schemeClr val="tx1">
                  <a:lumMod val="50000"/>
                </a:schemeClr>
              </a:solidFill>
              <a:latin typeface="Lucida Console" panose="020B0609040504020204" pitchFamily="49" charset="0"/>
            </a:endParaRPr>
          </a:p>
          <a:p>
            <a:pPr defTabSz="914367"/>
            <a:r>
              <a:rPr lang="en-US" sz="1568">
                <a:solidFill>
                  <a:schemeClr val="tx1">
                    <a:lumMod val="50000"/>
                  </a:schemeClr>
                </a:solidFill>
                <a:latin typeface="Lucida Console" panose="020B0609040504020204" pitchFamily="49" charset="0"/>
              </a:rPr>
              <a:t>#Define SharePoint Online target#</a:t>
            </a:r>
          </a:p>
          <a:p>
            <a:pPr defTabSz="914367"/>
            <a:r>
              <a:rPr lang="en-US" sz="1568">
                <a:solidFill>
                  <a:schemeClr val="tx1">
                    <a:lumMod val="50000"/>
                  </a:schemeClr>
                </a:solidFill>
                <a:highlight>
                  <a:srgbClr val="FFFF00"/>
                </a:highlight>
                <a:latin typeface="Lucida Console" panose="020B0609040504020204" pitchFamily="49" charset="0"/>
              </a:rPr>
              <a:t>$</a:t>
            </a:r>
            <a:r>
              <a:rPr lang="en-US" sz="1568" err="1">
                <a:solidFill>
                  <a:schemeClr val="tx1">
                    <a:lumMod val="50000"/>
                  </a:schemeClr>
                </a:solidFill>
                <a:highlight>
                  <a:srgbClr val="FFFF00"/>
                </a:highlight>
                <a:latin typeface="Lucida Console" panose="020B0609040504020204" pitchFamily="49" charset="0"/>
              </a:rPr>
              <a:t>Global:SPOUrl</a:t>
            </a:r>
            <a:r>
              <a:rPr lang="en-US" sz="1568">
                <a:solidFill>
                  <a:schemeClr val="tx1">
                    <a:lumMod val="50000"/>
                  </a:schemeClr>
                </a:solidFill>
                <a:highlight>
                  <a:srgbClr val="FFFF00"/>
                </a:highlight>
                <a:latin typeface="Lucida Console" panose="020B0609040504020204" pitchFamily="49" charset="0"/>
              </a:rPr>
              <a:t> </a:t>
            </a:r>
            <a:r>
              <a:rPr lang="en-US" sz="1568">
                <a:solidFill>
                  <a:schemeClr val="tx1">
                    <a:lumMod val="50000"/>
                  </a:schemeClr>
                </a:solidFill>
                <a:latin typeface="Lucida Console" panose="020B0609040504020204" pitchFamily="49" charset="0"/>
              </a:rPr>
              <a:t>= "https://contoso.sharepoint.com"</a:t>
            </a: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Global:UserName</a:t>
            </a:r>
            <a:r>
              <a:rPr lang="en-US" sz="1568">
                <a:solidFill>
                  <a:schemeClr val="tx1">
                    <a:lumMod val="50000"/>
                  </a:schemeClr>
                </a:solidFill>
                <a:latin typeface="Lucida Console" panose="020B0609040504020204" pitchFamily="49" charset="0"/>
              </a:rPr>
              <a:t> = "admin@contoso.onmicrosoft.com"</a:t>
            </a: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Global:PassWord</a:t>
            </a:r>
            <a:r>
              <a:rPr lang="en-US" sz="1568">
                <a:solidFill>
                  <a:schemeClr val="tx1">
                    <a:lumMod val="50000"/>
                  </a:schemeClr>
                </a:solidFill>
                <a:latin typeface="Lucida Console" panose="020B0609040504020204" pitchFamily="49" charset="0"/>
              </a:rPr>
              <a:t> = </a:t>
            </a:r>
            <a:r>
              <a:rPr lang="en-US" sz="1568" err="1">
                <a:solidFill>
                  <a:schemeClr val="tx1">
                    <a:lumMod val="50000"/>
                  </a:schemeClr>
                </a:solidFill>
                <a:latin typeface="Lucida Console" panose="020B0609040504020204" pitchFamily="49" charset="0"/>
              </a:rPr>
              <a:t>ConvertTo-SecureString</a:t>
            </a:r>
            <a:r>
              <a:rPr lang="en-US" sz="1568">
                <a:solidFill>
                  <a:schemeClr val="tx1">
                    <a:lumMod val="50000"/>
                  </a:schemeClr>
                </a:solidFill>
                <a:latin typeface="Lucida Console" panose="020B0609040504020204" pitchFamily="49" charset="0"/>
              </a:rPr>
              <a:t> -String "</a:t>
            </a:r>
            <a:r>
              <a:rPr lang="en-US" sz="1568" err="1">
                <a:solidFill>
                  <a:schemeClr val="tx1">
                    <a:lumMod val="50000"/>
                  </a:schemeClr>
                </a:solidFill>
                <a:latin typeface="Lucida Console" panose="020B0609040504020204" pitchFamily="49" charset="0"/>
              </a:rPr>
              <a:t>YourSPOPassword</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AsPlainText</a:t>
            </a:r>
            <a:r>
              <a:rPr lang="en-US" sz="1568">
                <a:solidFill>
                  <a:schemeClr val="tx1">
                    <a:lumMod val="50000"/>
                  </a:schemeClr>
                </a:solidFill>
                <a:latin typeface="Lucida Console" panose="020B0609040504020204" pitchFamily="49" charset="0"/>
              </a:rPr>
              <a:t> -Force</a:t>
            </a: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Global:SPOCredential</a:t>
            </a:r>
            <a:r>
              <a:rPr lang="en-US" sz="1568">
                <a:solidFill>
                  <a:schemeClr val="tx1">
                    <a:lumMod val="50000"/>
                  </a:schemeClr>
                </a:solidFill>
                <a:latin typeface="Lucida Console" panose="020B0609040504020204" pitchFamily="49" charset="0"/>
              </a:rPr>
              <a:t> = New-Object -TypeName </a:t>
            </a:r>
            <a:r>
              <a:rPr lang="en-US" sz="1568" err="1">
                <a:solidFill>
                  <a:schemeClr val="tx1">
                    <a:lumMod val="50000"/>
                  </a:schemeClr>
                </a:solidFill>
                <a:latin typeface="Lucida Console" panose="020B0609040504020204" pitchFamily="49" charset="0"/>
              </a:rPr>
              <a:t>System.Management.Automation.PSCredential</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ArgumentList</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Global:UserName</a:t>
            </a:r>
            <a:r>
              <a:rPr lang="en-US" sz="1568">
                <a:solidFill>
                  <a:schemeClr val="tx1">
                    <a:lumMod val="50000"/>
                  </a:schemeClr>
                </a:solidFill>
                <a:latin typeface="Lucida Console" panose="020B0609040504020204" pitchFamily="49" charset="0"/>
              </a:rPr>
              <a:t>, $</a:t>
            </a:r>
            <a:r>
              <a:rPr lang="en-US" sz="1568" err="1">
                <a:solidFill>
                  <a:schemeClr val="tx1">
                    <a:lumMod val="50000"/>
                  </a:schemeClr>
                </a:solidFill>
                <a:latin typeface="Lucida Console" panose="020B0609040504020204" pitchFamily="49" charset="0"/>
              </a:rPr>
              <a:t>Global:PassWord</a:t>
            </a:r>
            <a:endParaRPr lang="en-US" sz="1568">
              <a:solidFill>
                <a:schemeClr val="tx1">
                  <a:lumMod val="50000"/>
                </a:schemeClr>
              </a:solidFill>
              <a:latin typeface="Lucida Console" panose="020B0609040504020204" pitchFamily="49" charset="0"/>
            </a:endParaRPr>
          </a:p>
          <a:p>
            <a:pPr defTabSz="914367"/>
            <a:r>
              <a:rPr lang="en-US" sz="1568">
                <a:solidFill>
                  <a:schemeClr val="tx1">
                    <a:lumMod val="50000"/>
                  </a:schemeClr>
                </a:solidFill>
                <a:latin typeface="Lucida Console" panose="020B0609040504020204" pitchFamily="49" charset="0"/>
              </a:rPr>
              <a:t>$</a:t>
            </a:r>
            <a:r>
              <a:rPr lang="en-US" sz="1568" err="1">
                <a:solidFill>
                  <a:schemeClr val="tx1">
                    <a:lumMod val="50000"/>
                  </a:schemeClr>
                </a:solidFill>
                <a:latin typeface="Lucida Console" panose="020B0609040504020204" pitchFamily="49" charset="0"/>
              </a:rPr>
              <a:t>Global:TargetListName</a:t>
            </a:r>
            <a:r>
              <a:rPr lang="en-US" sz="1568">
                <a:solidFill>
                  <a:schemeClr val="tx1">
                    <a:lumMod val="50000"/>
                  </a:schemeClr>
                </a:solidFill>
                <a:latin typeface="Lucida Console" panose="020B0609040504020204" pitchFamily="49" charset="0"/>
              </a:rPr>
              <a:t> = "</a:t>
            </a:r>
            <a:r>
              <a:rPr lang="en-US" sz="1568" err="1">
                <a:solidFill>
                  <a:schemeClr val="tx1">
                    <a:lumMod val="50000"/>
                  </a:schemeClr>
                </a:solidFill>
                <a:latin typeface="Lucida Console" panose="020B0609040504020204" pitchFamily="49" charset="0"/>
              </a:rPr>
              <a:t>TargetListName</a:t>
            </a:r>
            <a:r>
              <a:rPr lang="en-US" sz="1568">
                <a:solidFill>
                  <a:schemeClr val="tx1">
                    <a:lumMod val="50000"/>
                  </a:schemeClr>
                </a:solidFill>
                <a:latin typeface="Lucida Console" panose="020B0609040504020204" pitchFamily="49" charset="0"/>
              </a:rPr>
              <a:t>"</a:t>
            </a:r>
          </a:p>
        </p:txBody>
      </p:sp>
    </p:spTree>
    <p:extLst>
      <p:ext uri="{BB962C8B-B14F-4D97-AF65-F5344CB8AC3E}">
        <p14:creationId xmlns:p14="http://schemas.microsoft.com/office/powerpoint/2010/main" val="3092364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Example PowerShell Script Continued…</a:t>
            </a:r>
            <a:endParaRPr lang="en-US" sz="3529">
              <a:solidFill>
                <a:schemeClr val="accent3"/>
              </a:solidFill>
            </a:endParaRPr>
          </a:p>
        </p:txBody>
      </p:sp>
      <p:sp>
        <p:nvSpPr>
          <p:cNvPr id="9" name="Rectangle 8">
            <a:extLst>
              <a:ext uri="{FF2B5EF4-FFF2-40B4-BE49-F238E27FC236}">
                <a16:creationId xmlns:a16="http://schemas.microsoft.com/office/drawing/2014/main" id="{BA956960-6748-492D-A94E-3496E190A910}"/>
              </a:ext>
            </a:extLst>
          </p:cNvPr>
          <p:cNvSpPr/>
          <p:nvPr/>
        </p:nvSpPr>
        <p:spPr>
          <a:xfrm>
            <a:off x="448990" y="1602492"/>
            <a:ext cx="11294019" cy="389491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defTabSz="914367"/>
            <a:r>
              <a:rPr lang="en-US" sz="1765">
                <a:solidFill>
                  <a:schemeClr val="tx1">
                    <a:lumMod val="50000"/>
                  </a:schemeClr>
                </a:solidFill>
                <a:latin typeface="Lucida Console" panose="020B0609040504020204" pitchFamily="49" charset="0"/>
              </a:rPr>
              <a:t>#Import SPMT Migration Module#</a:t>
            </a:r>
          </a:p>
          <a:p>
            <a:pPr defTabSz="914367"/>
            <a:r>
              <a:rPr lang="en-US" sz="1765">
                <a:solidFill>
                  <a:schemeClr val="tx1">
                    <a:lumMod val="50000"/>
                  </a:schemeClr>
                </a:solidFill>
                <a:highlight>
                  <a:srgbClr val="FFFF00"/>
                </a:highlight>
                <a:latin typeface="Lucida Console" panose="020B0609040504020204" pitchFamily="49" charset="0"/>
              </a:rPr>
              <a:t>Import-Module</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Microsoft.SharePoint.MigrationTool.PowerShell</a:t>
            </a:r>
            <a:endParaRPr lang="en-US" sz="1765">
              <a:solidFill>
                <a:schemeClr val="tx1">
                  <a:lumMod val="50000"/>
                </a:schemeClr>
              </a:solidFill>
              <a:latin typeface="Lucida Console" panose="020B0609040504020204" pitchFamily="49" charset="0"/>
            </a:endParaRPr>
          </a:p>
          <a:p>
            <a:pPr defTabSz="914367"/>
            <a:endParaRPr lang="en-US" sz="1765">
              <a:solidFill>
                <a:schemeClr val="tx1">
                  <a:lumMod val="50000"/>
                </a:schemeClr>
              </a:solidFill>
              <a:latin typeface="Lucida Console" panose="020B0609040504020204" pitchFamily="49" charset="0"/>
            </a:endParaRPr>
          </a:p>
          <a:p>
            <a:pPr defTabSz="914367"/>
            <a:r>
              <a:rPr lang="en-US" sz="1765">
                <a:solidFill>
                  <a:schemeClr val="tx1">
                    <a:lumMod val="50000"/>
                  </a:schemeClr>
                </a:solidFill>
                <a:latin typeface="Lucida Console" panose="020B0609040504020204" pitchFamily="49" charset="0"/>
              </a:rPr>
              <a:t>#Register the SPMT session with SharePoint Online credentials#</a:t>
            </a:r>
          </a:p>
          <a:p>
            <a:pPr defTabSz="914367"/>
            <a:r>
              <a:rPr lang="en-US" sz="1765">
                <a:solidFill>
                  <a:schemeClr val="tx1">
                    <a:lumMod val="50000"/>
                  </a:schemeClr>
                </a:solidFill>
                <a:highlight>
                  <a:srgbClr val="FFFF00"/>
                </a:highlight>
                <a:latin typeface="Lucida Console" panose="020B0609040504020204" pitchFamily="49" charset="0"/>
              </a:rPr>
              <a:t>Register-</a:t>
            </a:r>
            <a:r>
              <a:rPr lang="en-US" sz="1765" err="1">
                <a:solidFill>
                  <a:schemeClr val="tx1">
                    <a:lumMod val="50000"/>
                  </a:schemeClr>
                </a:solidFill>
                <a:highlight>
                  <a:srgbClr val="FFFF00"/>
                </a:highlight>
                <a:latin typeface="Lucida Console" panose="020B0609040504020204" pitchFamily="49" charset="0"/>
              </a:rPr>
              <a:t>SPMTMigration</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SPOCredential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Global:SPOCredential</a:t>
            </a:r>
            <a:r>
              <a:rPr lang="en-US" sz="1765">
                <a:solidFill>
                  <a:schemeClr val="tx1">
                    <a:lumMod val="50000"/>
                  </a:schemeClr>
                </a:solidFill>
                <a:latin typeface="Lucida Console" panose="020B0609040504020204" pitchFamily="49" charset="0"/>
              </a:rPr>
              <a:t> -Force </a:t>
            </a:r>
          </a:p>
          <a:p>
            <a:pPr defTabSz="914367"/>
            <a:endParaRPr lang="en-US" sz="1765">
              <a:solidFill>
                <a:schemeClr val="tx1">
                  <a:lumMod val="50000"/>
                </a:schemeClr>
              </a:solidFill>
              <a:latin typeface="Lucida Console" panose="020B0609040504020204" pitchFamily="49" charset="0"/>
            </a:endParaRPr>
          </a:p>
          <a:p>
            <a:pPr defTabSz="914367"/>
            <a:r>
              <a:rPr lang="en-US" sz="1765">
                <a:solidFill>
                  <a:schemeClr val="tx1">
                    <a:lumMod val="50000"/>
                  </a:schemeClr>
                </a:solidFill>
                <a:latin typeface="Lucida Console" panose="020B0609040504020204" pitchFamily="49" charset="0"/>
              </a:rPr>
              <a:t>#Add the migration task into the session. You can add multiple tasks (AKA multiple migration tasks: </a:t>
            </a:r>
            <a:r>
              <a:rPr lang="en-US" sz="1765" err="1">
                <a:solidFill>
                  <a:schemeClr val="tx1">
                    <a:lumMod val="50000"/>
                  </a:schemeClr>
                </a:solidFill>
                <a:latin typeface="Lucida Console" panose="020B0609040504020204" pitchFamily="49" charset="0"/>
              </a:rPr>
              <a:t>siteA</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SiteB</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FileShareA</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FileshareB</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etc</a:t>
            </a:r>
            <a:r>
              <a:rPr lang="en-US" sz="1765">
                <a:solidFill>
                  <a:schemeClr val="tx1">
                    <a:lumMod val="50000"/>
                  </a:schemeClr>
                </a:solidFill>
                <a:latin typeface="Lucida Console" panose="020B0609040504020204" pitchFamily="49" charset="0"/>
              </a:rPr>
              <a:t>)</a:t>
            </a:r>
          </a:p>
          <a:p>
            <a:pPr defTabSz="914367"/>
            <a:r>
              <a:rPr lang="en-US" sz="1765">
                <a:solidFill>
                  <a:schemeClr val="tx1">
                    <a:lumMod val="50000"/>
                  </a:schemeClr>
                </a:solidFill>
                <a:highlight>
                  <a:srgbClr val="FFFF00"/>
                </a:highlight>
                <a:latin typeface="Lucida Console" panose="020B0609040504020204" pitchFamily="49" charset="0"/>
              </a:rPr>
              <a:t>Add-</a:t>
            </a:r>
            <a:r>
              <a:rPr lang="en-US" sz="1765" err="1">
                <a:solidFill>
                  <a:schemeClr val="tx1">
                    <a:lumMod val="50000"/>
                  </a:schemeClr>
                </a:solidFill>
                <a:highlight>
                  <a:srgbClr val="FFFF00"/>
                </a:highlight>
                <a:latin typeface="Lucida Console" panose="020B0609040504020204" pitchFamily="49" charset="0"/>
              </a:rPr>
              <a:t>SPMTTask</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SharePointSourceCredential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Global:SPCredential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SharePointSourceSiteUrl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Global:SourceSiteUrl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TargetSiteUrl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Global:SPOUrl</a:t>
            </a:r>
            <a:r>
              <a:rPr lang="en-US" sz="1765">
                <a:solidFill>
                  <a:schemeClr val="tx1">
                    <a:lumMod val="50000"/>
                  </a:schemeClr>
                </a:solidFill>
                <a:latin typeface="Lucida Console" panose="020B0609040504020204" pitchFamily="49" charset="0"/>
              </a:rPr>
              <a:t> –</a:t>
            </a:r>
            <a:r>
              <a:rPr lang="en-US" sz="1765" err="1">
                <a:solidFill>
                  <a:schemeClr val="tx1">
                    <a:lumMod val="50000"/>
                  </a:schemeClr>
                </a:solidFill>
                <a:latin typeface="Lucida Console" panose="020B0609040504020204" pitchFamily="49" charset="0"/>
              </a:rPr>
              <a:t>MigrateAll</a:t>
            </a:r>
            <a:endParaRPr lang="en-US" sz="1765">
              <a:solidFill>
                <a:schemeClr val="tx1">
                  <a:lumMod val="50000"/>
                </a:schemeClr>
              </a:solidFill>
              <a:latin typeface="Lucida Console" panose="020B0609040504020204" pitchFamily="49" charset="0"/>
            </a:endParaRPr>
          </a:p>
          <a:p>
            <a:pPr defTabSz="914367"/>
            <a:endParaRPr lang="en-US" sz="1765">
              <a:solidFill>
                <a:schemeClr val="tx1">
                  <a:lumMod val="50000"/>
                </a:schemeClr>
              </a:solidFill>
              <a:latin typeface="Lucida Console" panose="020B0609040504020204" pitchFamily="49" charset="0"/>
            </a:endParaRPr>
          </a:p>
          <a:p>
            <a:pPr defTabSz="914367"/>
            <a:r>
              <a:rPr lang="en-US" sz="1765">
                <a:solidFill>
                  <a:schemeClr val="tx1">
                    <a:lumMod val="50000"/>
                  </a:schemeClr>
                </a:solidFill>
                <a:latin typeface="Lucida Console" panose="020B0609040504020204" pitchFamily="49" charset="0"/>
              </a:rPr>
              <a:t>#Start Migration in the console. #</a:t>
            </a:r>
          </a:p>
          <a:p>
            <a:pPr defTabSz="914367"/>
            <a:r>
              <a:rPr lang="en-US" sz="1765">
                <a:solidFill>
                  <a:schemeClr val="tx1">
                    <a:lumMod val="50000"/>
                  </a:schemeClr>
                </a:solidFill>
                <a:highlight>
                  <a:srgbClr val="FFFF00"/>
                </a:highlight>
                <a:latin typeface="Lucida Console" panose="020B0609040504020204" pitchFamily="49" charset="0"/>
              </a:rPr>
              <a:t>Start-</a:t>
            </a:r>
            <a:r>
              <a:rPr lang="en-US" sz="1765" err="1">
                <a:solidFill>
                  <a:schemeClr val="tx1">
                    <a:lumMod val="50000"/>
                  </a:schemeClr>
                </a:solidFill>
                <a:highlight>
                  <a:srgbClr val="FFFF00"/>
                </a:highlight>
                <a:latin typeface="Lucida Console" panose="020B0609040504020204" pitchFamily="49" charset="0"/>
              </a:rPr>
              <a:t>SPMTMigration</a:t>
            </a:r>
            <a:r>
              <a:rPr lang="en-US" sz="1765">
                <a:solidFill>
                  <a:schemeClr val="tx1">
                    <a:lumMod val="50000"/>
                  </a:schemeClr>
                </a:solidFill>
                <a:highlight>
                  <a:srgbClr val="FFFF00"/>
                </a:highlight>
                <a:latin typeface="Lucida Console" panose="020B0609040504020204" pitchFamily="49" charset="0"/>
              </a:rPr>
              <a:t> </a:t>
            </a:r>
          </a:p>
        </p:txBody>
      </p:sp>
    </p:spTree>
    <p:extLst>
      <p:ext uri="{BB962C8B-B14F-4D97-AF65-F5344CB8AC3E}">
        <p14:creationId xmlns:p14="http://schemas.microsoft.com/office/powerpoint/2010/main" val="20150252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Sections</a:t>
            </a:r>
            <a:endParaRPr lang="en-US" sz="3529">
              <a:solidFill>
                <a:schemeClr val="accent3"/>
              </a:solidFill>
            </a:endParaRPr>
          </a:p>
        </p:txBody>
      </p:sp>
      <p:graphicFrame>
        <p:nvGraphicFramePr>
          <p:cNvPr id="8" name="Diagram 7">
            <a:extLst>
              <a:ext uri="{FF2B5EF4-FFF2-40B4-BE49-F238E27FC236}">
                <a16:creationId xmlns:a16="http://schemas.microsoft.com/office/drawing/2014/main" id="{D0B327E9-3A06-4D31-B9C8-7011B98A452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73869880"/>
              </p:ext>
            </p:extLst>
          </p:nvPr>
        </p:nvGraphicFramePr>
        <p:xfrm>
          <a:off x="269239" y="1189177"/>
          <a:ext cx="11653523" cy="4906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60289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Bulk Migrations</a:t>
            </a:r>
            <a:endParaRPr lang="en-US" sz="3529">
              <a:solidFill>
                <a:schemeClr val="accent3"/>
              </a:solidFill>
            </a:endParaRP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1" y="1189494"/>
            <a:ext cx="11481818" cy="1520416"/>
          </a:xfrm>
        </p:spPr>
        <p:txBody>
          <a:bodyPr/>
          <a:lstStyle/>
          <a:p>
            <a:r>
              <a:rPr lang="en-US" sz="2800">
                <a:solidFill>
                  <a:schemeClr val="tx1">
                    <a:lumMod val="50000"/>
                  </a:schemeClr>
                </a:solidFill>
              </a:rPr>
              <a:t>SPMT/MM support bulk migrations. </a:t>
            </a:r>
            <a:r>
              <a:rPr lang="en-US" sz="2000" i="1">
                <a:solidFill>
                  <a:schemeClr val="tx1">
                    <a:lumMod val="50000"/>
                  </a:schemeClr>
                </a:solidFill>
              </a:rPr>
              <a:t>(CSV or JSON file)</a:t>
            </a:r>
          </a:p>
          <a:p>
            <a:r>
              <a:rPr lang="en-US" sz="2800">
                <a:solidFill>
                  <a:schemeClr val="tx1">
                    <a:lumMod val="50000"/>
                  </a:schemeClr>
                </a:solidFill>
              </a:rPr>
              <a:t>Use any text editor to create the file.</a:t>
            </a:r>
          </a:p>
          <a:p>
            <a:pPr marL="0" indent="0">
              <a:buNone/>
            </a:pPr>
            <a:endParaRPr lang="en-US" sz="2800">
              <a:solidFill>
                <a:schemeClr val="tx1">
                  <a:lumMod val="50000"/>
                </a:schemeClr>
              </a:solidFill>
            </a:endParaRPr>
          </a:p>
        </p:txBody>
      </p:sp>
      <p:pic>
        <p:nvPicPr>
          <p:cNvPr id="7" name="Picture 6" descr="Create Migration Manager bulk task using CSV/JSON">
            <a:extLst>
              <a:ext uri="{FF2B5EF4-FFF2-40B4-BE49-F238E27FC236}">
                <a16:creationId xmlns:a16="http://schemas.microsoft.com/office/drawing/2014/main" id="{9325F939-EEC3-45B4-AE3D-BD2455553341}"/>
              </a:ext>
            </a:extLst>
          </p:cNvPr>
          <p:cNvPicPr>
            <a:picLocks noChangeAspect="1"/>
          </p:cNvPicPr>
          <p:nvPr/>
        </p:nvPicPr>
        <p:blipFill>
          <a:blip r:embed="rId3"/>
          <a:stretch>
            <a:fillRect/>
          </a:stretch>
        </p:blipFill>
        <p:spPr>
          <a:xfrm>
            <a:off x="0" y="2507907"/>
            <a:ext cx="10765872" cy="4354197"/>
          </a:xfrm>
          <a:prstGeom prst="rect">
            <a:avLst/>
          </a:prstGeom>
        </p:spPr>
      </p:pic>
      <p:pic>
        <p:nvPicPr>
          <p:cNvPr id="2" name="Picture 1" descr="Screenshot of SPMT tool with the JSON/CSV option highlighted">
            <a:extLst>
              <a:ext uri="{FF2B5EF4-FFF2-40B4-BE49-F238E27FC236}">
                <a16:creationId xmlns:a16="http://schemas.microsoft.com/office/drawing/2014/main" id="{9E621D16-AAC0-40B1-AAC0-0038DF72780E}"/>
              </a:ext>
            </a:extLst>
          </p:cNvPr>
          <p:cNvPicPr>
            <a:picLocks noChangeAspect="1"/>
          </p:cNvPicPr>
          <p:nvPr/>
        </p:nvPicPr>
        <p:blipFill>
          <a:blip r:embed="rId4"/>
          <a:stretch>
            <a:fillRect/>
          </a:stretch>
        </p:blipFill>
        <p:spPr>
          <a:xfrm>
            <a:off x="8190075" y="1660149"/>
            <a:ext cx="4001925" cy="3537702"/>
          </a:xfrm>
          <a:prstGeom prst="rect">
            <a:avLst/>
          </a:prstGeom>
          <a:ln>
            <a:solidFill>
              <a:schemeClr val="accent3"/>
            </a:solidFill>
          </a:ln>
        </p:spPr>
      </p:pic>
      <p:pic>
        <p:nvPicPr>
          <p:cNvPr id="3" name="Picture 2" descr="Screenshot of a sample CSV file which can be used together with SPMT tool to define migration jobs">
            <a:extLst>
              <a:ext uri="{FF2B5EF4-FFF2-40B4-BE49-F238E27FC236}">
                <a16:creationId xmlns:a16="http://schemas.microsoft.com/office/drawing/2014/main" id="{DF13E715-05D7-40A7-8707-5C1EB36B6CFC}"/>
              </a:ext>
            </a:extLst>
          </p:cNvPr>
          <p:cNvPicPr>
            <a:picLocks noChangeAspect="1"/>
          </p:cNvPicPr>
          <p:nvPr/>
        </p:nvPicPr>
        <p:blipFill>
          <a:blip r:embed="rId5"/>
          <a:stretch>
            <a:fillRect/>
          </a:stretch>
        </p:blipFill>
        <p:spPr>
          <a:xfrm>
            <a:off x="443261" y="5584616"/>
            <a:ext cx="11481819" cy="1121746"/>
          </a:xfrm>
          <a:prstGeom prst="rect">
            <a:avLst/>
          </a:prstGeom>
          <a:ln>
            <a:solidFill>
              <a:schemeClr val="accent5"/>
            </a:solidFill>
          </a:ln>
        </p:spPr>
      </p:pic>
    </p:spTree>
    <p:extLst>
      <p:ext uri="{BB962C8B-B14F-4D97-AF65-F5344CB8AC3E}">
        <p14:creationId xmlns:p14="http://schemas.microsoft.com/office/powerpoint/2010/main" val="1135151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Local Migration Folder</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3670843" cy="3847207"/>
          </a:xfrm>
        </p:spPr>
        <p:txBody>
          <a:bodyPr/>
          <a:lstStyle/>
          <a:p>
            <a:r>
              <a:rPr lang="en-US" sz="2800">
                <a:solidFill>
                  <a:schemeClr val="tx1">
                    <a:lumMod val="50000"/>
                  </a:schemeClr>
                </a:solidFill>
              </a:rPr>
              <a:t>One “work folder” per target SharePoint Online tenant</a:t>
            </a:r>
          </a:p>
          <a:p>
            <a:r>
              <a:rPr lang="en-US" sz="2800">
                <a:solidFill>
                  <a:schemeClr val="tx1">
                    <a:lumMod val="50000"/>
                  </a:schemeClr>
                </a:solidFill>
              </a:rPr>
              <a:t>One sub folder for each Task</a:t>
            </a:r>
          </a:p>
          <a:p>
            <a:r>
              <a:rPr lang="en-US" sz="2800">
                <a:solidFill>
                  <a:schemeClr val="tx1">
                    <a:lumMod val="50000"/>
                  </a:schemeClr>
                </a:solidFill>
              </a:rPr>
              <a:t>Logs provide live updates during the migration</a:t>
            </a:r>
          </a:p>
        </p:txBody>
      </p:sp>
      <p:pic>
        <p:nvPicPr>
          <p:cNvPr id="3" name="Picture 2" descr="Screenshot of the Migration Tool working folder in Windows Explorer">
            <a:extLst>
              <a:ext uri="{FF2B5EF4-FFF2-40B4-BE49-F238E27FC236}">
                <a16:creationId xmlns:a16="http://schemas.microsoft.com/office/drawing/2014/main" id="{06BBE2EA-686B-4A01-981B-2A0118D72ECE}"/>
              </a:ext>
            </a:extLst>
          </p:cNvPr>
          <p:cNvPicPr>
            <a:picLocks noChangeAspect="1"/>
          </p:cNvPicPr>
          <p:nvPr/>
        </p:nvPicPr>
        <p:blipFill>
          <a:blip r:embed="rId3"/>
          <a:stretch>
            <a:fillRect/>
          </a:stretch>
        </p:blipFill>
        <p:spPr>
          <a:xfrm>
            <a:off x="3766850" y="1187207"/>
            <a:ext cx="7584794" cy="4752377"/>
          </a:xfrm>
          <a:prstGeom prst="rect">
            <a:avLst/>
          </a:prstGeom>
          <a:effectLst>
            <a:glow rad="101600">
              <a:schemeClr val="accent5">
                <a:satMod val="175000"/>
                <a:alpha val="40000"/>
              </a:schemeClr>
            </a:glow>
          </a:effectLst>
        </p:spPr>
      </p:pic>
      <p:pic>
        <p:nvPicPr>
          <p:cNvPr id="6" name="Picture 5" descr="Screenshot showing the subfolders for each Migration Task in Windows Explorer">
            <a:extLst>
              <a:ext uri="{FF2B5EF4-FFF2-40B4-BE49-F238E27FC236}">
                <a16:creationId xmlns:a16="http://schemas.microsoft.com/office/drawing/2014/main" id="{DA61943A-5CFC-4D61-8929-2B2B2B2DEC35}"/>
              </a:ext>
            </a:extLst>
          </p:cNvPr>
          <p:cNvPicPr>
            <a:picLocks noChangeAspect="1"/>
          </p:cNvPicPr>
          <p:nvPr/>
        </p:nvPicPr>
        <p:blipFill>
          <a:blip r:embed="rId4"/>
          <a:stretch>
            <a:fillRect/>
          </a:stretch>
        </p:blipFill>
        <p:spPr>
          <a:xfrm>
            <a:off x="4105376" y="1425808"/>
            <a:ext cx="7853243" cy="4908277"/>
          </a:xfrm>
          <a:prstGeom prst="rect">
            <a:avLst/>
          </a:prstGeom>
          <a:effectLst>
            <a:glow rad="101600">
              <a:schemeClr val="accent6">
                <a:satMod val="175000"/>
                <a:alpha val="40000"/>
              </a:schemeClr>
            </a:glow>
          </a:effectLst>
        </p:spPr>
      </p:pic>
      <p:pic>
        <p:nvPicPr>
          <p:cNvPr id="11" name="Picture 10" descr="Screenshot shows the SPMT Log folder in Windows Explorer">
            <a:extLst>
              <a:ext uri="{FF2B5EF4-FFF2-40B4-BE49-F238E27FC236}">
                <a16:creationId xmlns:a16="http://schemas.microsoft.com/office/drawing/2014/main" id="{46F27EE6-B44D-4B3B-B465-ED781A138C70}"/>
              </a:ext>
            </a:extLst>
          </p:cNvPr>
          <p:cNvPicPr>
            <a:picLocks noChangeAspect="1"/>
          </p:cNvPicPr>
          <p:nvPr/>
        </p:nvPicPr>
        <p:blipFill>
          <a:blip r:embed="rId5"/>
          <a:stretch>
            <a:fillRect/>
          </a:stretch>
        </p:blipFill>
        <p:spPr>
          <a:xfrm>
            <a:off x="4712349" y="1385197"/>
            <a:ext cx="6639295" cy="4975508"/>
          </a:xfrm>
          <a:prstGeom prst="rect">
            <a:avLst/>
          </a:prstGeom>
          <a:effectLst>
            <a:glow rad="101600">
              <a:schemeClr val="accent3">
                <a:satMod val="175000"/>
                <a:alpha val="40000"/>
              </a:schemeClr>
            </a:glow>
          </a:effectLst>
        </p:spPr>
      </p:pic>
      <p:pic>
        <p:nvPicPr>
          <p:cNvPr id="9" name="Picture 8" descr="Screenshot showing one of the SPMT Migration Logs in Notepad">
            <a:extLst>
              <a:ext uri="{FF2B5EF4-FFF2-40B4-BE49-F238E27FC236}">
                <a16:creationId xmlns:a16="http://schemas.microsoft.com/office/drawing/2014/main" id="{4BAE9C82-811D-442D-868D-3166D85B7D65}"/>
              </a:ext>
            </a:extLst>
          </p:cNvPr>
          <p:cNvPicPr>
            <a:picLocks noChangeAspect="1"/>
          </p:cNvPicPr>
          <p:nvPr/>
        </p:nvPicPr>
        <p:blipFill>
          <a:blip r:embed="rId6"/>
          <a:stretch>
            <a:fillRect/>
          </a:stretch>
        </p:blipFill>
        <p:spPr>
          <a:xfrm>
            <a:off x="4105375" y="2423501"/>
            <a:ext cx="8018536" cy="3430839"/>
          </a:xfrm>
          <a:prstGeom prst="rect">
            <a:avLst/>
          </a:prstGeom>
          <a:effectLst>
            <a:glow rad="101600">
              <a:schemeClr val="accent2">
                <a:satMod val="175000"/>
                <a:alpha val="40000"/>
              </a:schemeClr>
            </a:glow>
          </a:effectLst>
        </p:spPr>
      </p:pic>
    </p:spTree>
    <p:extLst>
      <p:ext uri="{BB962C8B-B14F-4D97-AF65-F5344CB8AC3E}">
        <p14:creationId xmlns:p14="http://schemas.microsoft.com/office/powerpoint/2010/main" val="733881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Migration Logging</a:t>
            </a:r>
            <a:endParaRPr lang="en-US" sz="3529">
              <a:solidFill>
                <a:schemeClr val="accent3"/>
              </a:solidFill>
            </a:endParaRPr>
          </a:p>
        </p:txBody>
      </p:sp>
      <p:pic>
        <p:nvPicPr>
          <p:cNvPr id="9" name="Picture 8" descr="Screenshot showing SPMT Migration summary ">
            <a:extLst>
              <a:ext uri="{FF2B5EF4-FFF2-40B4-BE49-F238E27FC236}">
                <a16:creationId xmlns:a16="http://schemas.microsoft.com/office/drawing/2014/main" id="{928F6023-DCC0-40B4-B1B9-100DB648D9B9}"/>
              </a:ext>
            </a:extLst>
          </p:cNvPr>
          <p:cNvPicPr>
            <a:picLocks noChangeAspect="1"/>
          </p:cNvPicPr>
          <p:nvPr/>
        </p:nvPicPr>
        <p:blipFill>
          <a:blip r:embed="rId3"/>
          <a:stretch>
            <a:fillRect/>
          </a:stretch>
        </p:blipFill>
        <p:spPr>
          <a:xfrm>
            <a:off x="6516407" y="1239993"/>
            <a:ext cx="5167069" cy="5296461"/>
          </a:xfrm>
          <a:prstGeom prst="rect">
            <a:avLst/>
          </a:prstGeom>
        </p:spPr>
      </p:pic>
      <p:pic>
        <p:nvPicPr>
          <p:cNvPr id="5" name="Picture 4" descr="Screenshot showing SPMT Migration summary ">
            <a:extLst>
              <a:ext uri="{FF2B5EF4-FFF2-40B4-BE49-F238E27FC236}">
                <a16:creationId xmlns:a16="http://schemas.microsoft.com/office/drawing/2014/main" id="{D107F7B5-AB79-48C3-9DB6-C2767F8C65D9}"/>
              </a:ext>
            </a:extLst>
          </p:cNvPr>
          <p:cNvPicPr>
            <a:picLocks noChangeAspect="1"/>
          </p:cNvPicPr>
          <p:nvPr/>
        </p:nvPicPr>
        <p:blipFill>
          <a:blip r:embed="rId4"/>
          <a:stretch>
            <a:fillRect/>
          </a:stretch>
        </p:blipFill>
        <p:spPr>
          <a:xfrm>
            <a:off x="5843840" y="1197362"/>
            <a:ext cx="5435396" cy="5567967"/>
          </a:xfrm>
          <a:prstGeom prst="rect">
            <a:avLst/>
          </a:prstGeom>
        </p:spPr>
      </p:pic>
      <p:pic>
        <p:nvPicPr>
          <p:cNvPr id="3" name="Picture 2" descr="Screenshot showing SPMT Migration summary ">
            <a:extLst>
              <a:ext uri="{FF2B5EF4-FFF2-40B4-BE49-F238E27FC236}">
                <a16:creationId xmlns:a16="http://schemas.microsoft.com/office/drawing/2014/main" id="{C6E58D65-DC65-45A2-8A3C-25956D753BD4}"/>
              </a:ext>
            </a:extLst>
          </p:cNvPr>
          <p:cNvPicPr>
            <a:picLocks noChangeAspect="1"/>
          </p:cNvPicPr>
          <p:nvPr/>
        </p:nvPicPr>
        <p:blipFill>
          <a:blip r:embed="rId5"/>
          <a:stretch>
            <a:fillRect/>
          </a:stretch>
        </p:blipFill>
        <p:spPr>
          <a:xfrm>
            <a:off x="5735270" y="1271269"/>
            <a:ext cx="6352447" cy="4802602"/>
          </a:xfrm>
          <a:prstGeom prst="rect">
            <a:avLst/>
          </a:prstGeom>
        </p:spPr>
      </p:pic>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3941483" cy="4665893"/>
          </a:xfrm>
        </p:spPr>
        <p:txBody>
          <a:bodyPr/>
          <a:lstStyle/>
          <a:p>
            <a:r>
              <a:rPr lang="en-US" sz="2800">
                <a:solidFill>
                  <a:schemeClr val="tx1">
                    <a:lumMod val="50000"/>
                  </a:schemeClr>
                </a:solidFill>
              </a:rPr>
              <a:t>Errors/Reports are announced in the tool</a:t>
            </a:r>
          </a:p>
          <a:p>
            <a:r>
              <a:rPr lang="en-US" sz="2800">
                <a:solidFill>
                  <a:schemeClr val="tx1">
                    <a:lumMod val="50000"/>
                  </a:schemeClr>
                </a:solidFill>
              </a:rPr>
              <a:t>Summary Reports:</a:t>
            </a:r>
          </a:p>
          <a:p>
            <a:pPr lvl="1"/>
            <a:r>
              <a:rPr lang="en-US" sz="2800">
                <a:solidFill>
                  <a:schemeClr val="tx1">
                    <a:lumMod val="50000"/>
                  </a:schemeClr>
                </a:solidFill>
                <a:latin typeface="+mj-lt"/>
              </a:rPr>
              <a:t>SummaryReport.csv</a:t>
            </a:r>
          </a:p>
          <a:p>
            <a:pPr lvl="1"/>
            <a:r>
              <a:rPr lang="en-US" sz="2800">
                <a:solidFill>
                  <a:schemeClr val="tx1">
                    <a:lumMod val="50000"/>
                  </a:schemeClr>
                </a:solidFill>
                <a:latin typeface="+mj-lt"/>
              </a:rPr>
              <a:t>FailureSummaryReport.csv</a:t>
            </a:r>
          </a:p>
          <a:p>
            <a:r>
              <a:rPr lang="en-US" sz="2800">
                <a:solidFill>
                  <a:schemeClr val="tx1">
                    <a:lumMod val="50000"/>
                  </a:schemeClr>
                </a:solidFill>
              </a:rPr>
              <a:t>Task Reports:</a:t>
            </a:r>
          </a:p>
          <a:p>
            <a:pPr lvl="1"/>
            <a:r>
              <a:rPr lang="en-US" sz="2800">
                <a:solidFill>
                  <a:schemeClr val="tx1">
                    <a:lumMod val="50000"/>
                  </a:schemeClr>
                </a:solidFill>
                <a:latin typeface="+mj-lt"/>
              </a:rPr>
              <a:t>Item Report</a:t>
            </a:r>
          </a:p>
          <a:p>
            <a:pPr lvl="1"/>
            <a:r>
              <a:rPr lang="en-US" sz="2800">
                <a:solidFill>
                  <a:schemeClr val="tx1">
                    <a:lumMod val="50000"/>
                  </a:schemeClr>
                </a:solidFill>
                <a:latin typeface="+mj-lt"/>
              </a:rPr>
              <a:t>Item Summary</a:t>
            </a:r>
          </a:p>
          <a:p>
            <a:pPr lvl="1"/>
            <a:r>
              <a:rPr lang="en-US" sz="2800">
                <a:solidFill>
                  <a:schemeClr val="tx1">
                    <a:lumMod val="50000"/>
                  </a:schemeClr>
                </a:solidFill>
                <a:latin typeface="+mj-lt"/>
              </a:rPr>
              <a:t>Structure Report</a:t>
            </a:r>
          </a:p>
        </p:txBody>
      </p:sp>
      <p:pic>
        <p:nvPicPr>
          <p:cNvPr id="14" name="Picture 13" descr="Screenshot showing SPMT Migration summary ">
            <a:extLst>
              <a:ext uri="{FF2B5EF4-FFF2-40B4-BE49-F238E27FC236}">
                <a16:creationId xmlns:a16="http://schemas.microsoft.com/office/drawing/2014/main" id="{ACD76ACC-272E-44E8-8513-113AF32C3DCC}"/>
              </a:ext>
            </a:extLst>
          </p:cNvPr>
          <p:cNvPicPr>
            <a:picLocks noChangeAspect="1"/>
          </p:cNvPicPr>
          <p:nvPr/>
        </p:nvPicPr>
        <p:blipFill>
          <a:blip r:embed="rId6"/>
          <a:stretch>
            <a:fillRect/>
          </a:stretch>
        </p:blipFill>
        <p:spPr>
          <a:xfrm>
            <a:off x="5665362" y="1271269"/>
            <a:ext cx="6492261" cy="4041235"/>
          </a:xfrm>
          <a:prstGeom prst="rect">
            <a:avLst/>
          </a:prstGeom>
          <a:effectLst>
            <a:glow rad="101600">
              <a:schemeClr val="accent3">
                <a:satMod val="175000"/>
                <a:alpha val="40000"/>
              </a:schemeClr>
            </a:glow>
          </a:effectLst>
        </p:spPr>
      </p:pic>
      <p:graphicFrame>
        <p:nvGraphicFramePr>
          <p:cNvPr id="15" name="Object 14" descr="Screenshot showing SummaryReport.csv in Excel">
            <a:extLst>
              <a:ext uri="{FF2B5EF4-FFF2-40B4-BE49-F238E27FC236}">
                <a16:creationId xmlns:a16="http://schemas.microsoft.com/office/drawing/2014/main" id="{95B1792B-C3FE-466F-89EE-38A0469451CE}"/>
              </a:ext>
            </a:extLst>
          </p:cNvPr>
          <p:cNvGraphicFramePr>
            <a:graphicFrameLocks noChangeAspect="1"/>
          </p:cNvGraphicFramePr>
          <p:nvPr>
            <p:extLst>
              <p:ext uri="{D42A27DB-BD31-4B8C-83A1-F6EECF244321}">
                <p14:modId xmlns:p14="http://schemas.microsoft.com/office/powerpoint/2010/main" val="148058277"/>
              </p:ext>
            </p:extLst>
          </p:nvPr>
        </p:nvGraphicFramePr>
        <p:xfrm>
          <a:off x="4332309" y="1368177"/>
          <a:ext cx="7405453" cy="2549980"/>
        </p:xfrm>
        <a:graphic>
          <a:graphicData uri="http://schemas.openxmlformats.org/presentationml/2006/ole">
            <mc:AlternateContent xmlns:mc="http://schemas.openxmlformats.org/markup-compatibility/2006">
              <mc:Choice xmlns:v="urn:schemas-microsoft-com:vml" Requires="v">
                <p:oleObj name="Bitmap Image" r:id="rId7" imgW="9280080" imgH="3195000" progId="Paint.Picture">
                  <p:embed/>
                </p:oleObj>
              </mc:Choice>
              <mc:Fallback>
                <p:oleObj name="Bitmap Image" r:id="rId7" imgW="9280080" imgH="3195000" progId="Paint.Picture">
                  <p:embed/>
                  <p:pic>
                    <p:nvPicPr>
                      <p:cNvPr id="15" name="Object 14" descr="Screenshot showing SummaryReport.csv in Excel">
                        <a:extLst>
                          <a:ext uri="{FF2B5EF4-FFF2-40B4-BE49-F238E27FC236}">
                            <a16:creationId xmlns:a16="http://schemas.microsoft.com/office/drawing/2014/main" id="{95B1792B-C3FE-466F-89EE-38A0469451CE}"/>
                          </a:ext>
                        </a:extLst>
                      </p:cNvPr>
                      <p:cNvPicPr/>
                      <p:nvPr/>
                    </p:nvPicPr>
                    <p:blipFill>
                      <a:blip r:embed="rId8"/>
                      <a:stretch>
                        <a:fillRect/>
                      </a:stretch>
                    </p:blipFill>
                    <p:spPr>
                      <a:xfrm>
                        <a:off x="4332309" y="1368177"/>
                        <a:ext cx="7405453" cy="2549980"/>
                      </a:xfrm>
                      <a:prstGeom prst="rect">
                        <a:avLst/>
                      </a:prstGeom>
                    </p:spPr>
                  </p:pic>
                </p:oleObj>
              </mc:Fallback>
            </mc:AlternateContent>
          </a:graphicData>
        </a:graphic>
      </p:graphicFrame>
      <p:pic>
        <p:nvPicPr>
          <p:cNvPr id="8" name="Picture 7" descr="Screenshot showing TaskReport folder in Windows Explorer">
            <a:extLst>
              <a:ext uri="{FF2B5EF4-FFF2-40B4-BE49-F238E27FC236}">
                <a16:creationId xmlns:a16="http://schemas.microsoft.com/office/drawing/2014/main" id="{E3A7F9AE-EB62-41F2-86BA-8380D43C9B92}"/>
              </a:ext>
            </a:extLst>
          </p:cNvPr>
          <p:cNvPicPr>
            <a:picLocks noChangeAspect="1"/>
          </p:cNvPicPr>
          <p:nvPr/>
        </p:nvPicPr>
        <p:blipFill>
          <a:blip r:embed="rId9"/>
          <a:stretch>
            <a:fillRect/>
          </a:stretch>
        </p:blipFill>
        <p:spPr>
          <a:xfrm>
            <a:off x="4430599" y="1969477"/>
            <a:ext cx="7307163" cy="4566977"/>
          </a:xfrm>
          <a:prstGeom prst="rect">
            <a:avLst/>
          </a:prstGeom>
          <a:effectLst>
            <a:glow rad="101600">
              <a:schemeClr val="accent2">
                <a:satMod val="175000"/>
                <a:alpha val="40000"/>
              </a:schemeClr>
            </a:glow>
          </a:effectLst>
        </p:spPr>
      </p:pic>
      <p:pic>
        <p:nvPicPr>
          <p:cNvPr id="2" name="Picture 1" descr="Screenshot showing StructureReport.csv in Excel. Migration failures are highlighted within the report">
            <a:extLst>
              <a:ext uri="{FF2B5EF4-FFF2-40B4-BE49-F238E27FC236}">
                <a16:creationId xmlns:a16="http://schemas.microsoft.com/office/drawing/2014/main" id="{3CE5FDAB-D167-4647-A76D-8F8BA3AE55F5}"/>
              </a:ext>
            </a:extLst>
          </p:cNvPr>
          <p:cNvPicPr>
            <a:picLocks noChangeAspect="1"/>
          </p:cNvPicPr>
          <p:nvPr/>
        </p:nvPicPr>
        <p:blipFill>
          <a:blip r:embed="rId10"/>
          <a:stretch>
            <a:fillRect/>
          </a:stretch>
        </p:blipFill>
        <p:spPr>
          <a:xfrm>
            <a:off x="4114804" y="2628900"/>
            <a:ext cx="7753576" cy="3708649"/>
          </a:xfrm>
          <a:prstGeom prst="rect">
            <a:avLst/>
          </a:prstGeom>
        </p:spPr>
      </p:pic>
    </p:spTree>
    <p:extLst>
      <p:ext uri="{BB962C8B-B14F-4D97-AF65-F5344CB8AC3E}">
        <p14:creationId xmlns:p14="http://schemas.microsoft.com/office/powerpoint/2010/main" val="1520467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dirty="0"/>
              <a:t>Migrate Workflows</a:t>
            </a:r>
          </a:p>
        </p:txBody>
      </p:sp>
    </p:spTree>
    <p:extLst>
      <p:ext uri="{BB962C8B-B14F-4D97-AF65-F5344CB8AC3E}">
        <p14:creationId xmlns:p14="http://schemas.microsoft.com/office/powerpoint/2010/main" val="12819574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Migrate Workflows to Power Automate </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1" y="1110775"/>
            <a:ext cx="10609545" cy="4288418"/>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Microsoft removed SharePoint Server 2010 workflow services November 1, 2020.</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We recommend moving classic SharePoint Server workflows to Power Automate flows.</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Using SPMT, you can now migrate:</a:t>
            </a:r>
          </a:p>
          <a:p>
            <a:pPr lvl="2" defTabSz="932742">
              <a:lnSpc>
                <a:spcPct val="100000"/>
              </a:lnSpc>
            </a:pPr>
            <a:r>
              <a:rPr lang="en-US" sz="2408" dirty="0">
                <a:solidFill>
                  <a:srgbClr val="000000">
                    <a:lumMod val="50000"/>
                  </a:srgbClr>
                </a:solidFill>
                <a:latin typeface="Segoe UI Light" panose="020B0502040204020203" pitchFamily="34" charset="0"/>
                <a:cs typeface="Segoe UI Light" panose="020B0502040204020203" pitchFamily="34" charset="0"/>
              </a:rPr>
              <a:t>SharePoint Server 2010 out of the box (OOTB) </a:t>
            </a:r>
            <a:r>
              <a:rPr lang="en-US" sz="2408" dirty="0">
                <a:solidFill>
                  <a:schemeClr val="accent3"/>
                </a:solidFill>
                <a:latin typeface="Segoe UI Light" panose="020B0502040204020203" pitchFamily="34" charset="0"/>
                <a:cs typeface="Segoe UI Light" panose="020B0502040204020203" pitchFamily="34" charset="0"/>
              </a:rPr>
              <a:t>Approval</a:t>
            </a:r>
            <a:r>
              <a:rPr lang="en-US" sz="2408" dirty="0">
                <a:solidFill>
                  <a:srgbClr val="000000">
                    <a:lumMod val="50000"/>
                  </a:srgbClr>
                </a:solidFill>
                <a:latin typeface="Segoe UI Light" panose="020B0502040204020203" pitchFamily="34" charset="0"/>
                <a:cs typeface="Segoe UI Light" panose="020B0502040204020203" pitchFamily="34" charset="0"/>
              </a:rPr>
              <a:t> and </a:t>
            </a:r>
            <a:r>
              <a:rPr lang="en-US" sz="2408" dirty="0">
                <a:solidFill>
                  <a:schemeClr val="accent3"/>
                </a:solidFill>
                <a:latin typeface="Segoe UI Light" panose="020B0502040204020203" pitchFamily="34" charset="0"/>
                <a:cs typeface="Segoe UI Light" panose="020B0502040204020203" pitchFamily="34" charset="0"/>
              </a:rPr>
              <a:t>Collect Feedback</a:t>
            </a:r>
            <a:r>
              <a:rPr lang="en-US" sz="2408" dirty="0">
                <a:solidFill>
                  <a:srgbClr val="000000">
                    <a:lumMod val="50000"/>
                  </a:srgbClr>
                </a:solidFill>
                <a:latin typeface="Segoe UI Light" panose="020B0502040204020203" pitchFamily="34" charset="0"/>
                <a:cs typeface="Segoe UI Light" panose="020B0502040204020203" pitchFamily="34" charset="0"/>
              </a:rPr>
              <a:t> workflows to </a:t>
            </a:r>
            <a:r>
              <a:rPr lang="en-US" sz="2408" dirty="0" err="1">
                <a:solidFill>
                  <a:srgbClr val="000000">
                    <a:lumMod val="50000"/>
                  </a:srgbClr>
                </a:solidFill>
                <a:latin typeface="Segoe UI Light" panose="020B0502040204020203" pitchFamily="34" charset="0"/>
                <a:cs typeface="Segoe UI Light" panose="020B0502040204020203" pitchFamily="34" charset="0"/>
              </a:rPr>
              <a:t>PowerAutomate</a:t>
            </a:r>
            <a:r>
              <a:rPr lang="en-US" sz="2408" dirty="0">
                <a:solidFill>
                  <a:srgbClr val="000000">
                    <a:lumMod val="50000"/>
                  </a:srgbClr>
                </a:solidFill>
                <a:latin typeface="Segoe UI Light" panose="020B0502040204020203" pitchFamily="34" charset="0"/>
                <a:cs typeface="Segoe UI Light" panose="020B0502040204020203" pitchFamily="34" charset="0"/>
              </a:rPr>
              <a:t>.</a:t>
            </a:r>
          </a:p>
          <a:p>
            <a:pPr lvl="2" defTabSz="932742">
              <a:lnSpc>
                <a:spcPct val="100000"/>
              </a:lnSpc>
            </a:pPr>
            <a:r>
              <a:rPr lang="en-US" sz="2408" dirty="0">
                <a:solidFill>
                  <a:srgbClr val="000000">
                    <a:lumMod val="50000"/>
                  </a:srgbClr>
                </a:solidFill>
                <a:latin typeface="Segoe UI Light" panose="020B0502040204020203" pitchFamily="34" charset="0"/>
                <a:cs typeface="Segoe UI Light" panose="020B0502040204020203" pitchFamily="34" charset="0"/>
              </a:rPr>
              <a:t>List and library "out-of-box" (OOTB) </a:t>
            </a:r>
            <a:r>
              <a:rPr lang="en-US" sz="2408" dirty="0">
                <a:solidFill>
                  <a:schemeClr val="accent3"/>
                </a:solidFill>
                <a:latin typeface="Segoe UI Light" panose="020B0502040204020203" pitchFamily="34" charset="0"/>
                <a:cs typeface="Segoe UI Light" panose="020B0502040204020203" pitchFamily="34" charset="0"/>
              </a:rPr>
              <a:t>Approval</a:t>
            </a:r>
            <a:r>
              <a:rPr lang="en-US" sz="2408" dirty="0">
                <a:solidFill>
                  <a:srgbClr val="000000">
                    <a:lumMod val="50000"/>
                  </a:srgbClr>
                </a:solidFill>
                <a:latin typeface="Segoe UI Light" panose="020B0502040204020203" pitchFamily="34" charset="0"/>
                <a:cs typeface="Segoe UI Light" panose="020B0502040204020203" pitchFamily="34" charset="0"/>
              </a:rPr>
              <a:t> workflows</a:t>
            </a:r>
          </a:p>
          <a:p>
            <a:pPr lvl="2" defTabSz="932742">
              <a:lnSpc>
                <a:spcPct val="100000"/>
              </a:lnSpc>
            </a:pPr>
            <a:r>
              <a:rPr lang="en-US" sz="2408" dirty="0">
                <a:solidFill>
                  <a:srgbClr val="000000">
                    <a:lumMod val="50000"/>
                  </a:srgbClr>
                </a:solidFill>
                <a:latin typeface="Segoe UI Light" panose="020B0502040204020203" pitchFamily="34" charset="0"/>
                <a:cs typeface="Segoe UI Light" panose="020B0502040204020203" pitchFamily="34" charset="0"/>
              </a:rPr>
              <a:t>Workflow definitions and associations.</a:t>
            </a:r>
          </a:p>
        </p:txBody>
      </p:sp>
      <p:sp>
        <p:nvSpPr>
          <p:cNvPr id="9" name="TextBox 8">
            <a:extLst>
              <a:ext uri="{FF2B5EF4-FFF2-40B4-BE49-F238E27FC236}">
                <a16:creationId xmlns:a16="http://schemas.microsoft.com/office/drawing/2014/main" id="{ACC2F3AE-8791-474C-B5CE-95339F618972}"/>
              </a:ext>
            </a:extLst>
          </p:cNvPr>
          <p:cNvSpPr txBox="1"/>
          <p:nvPr/>
        </p:nvSpPr>
        <p:spPr>
          <a:xfrm>
            <a:off x="3908422" y="5856795"/>
            <a:ext cx="10885118" cy="523220"/>
          </a:xfrm>
          <a:prstGeom prst="rect">
            <a:avLst/>
          </a:prstGeom>
          <a:noFill/>
        </p:spPr>
        <p:txBody>
          <a:bodyPr wrap="square">
            <a:spAutoFit/>
          </a:bodyPr>
          <a:lstStyle/>
          <a:p>
            <a:r>
              <a:rPr lang="en-US" sz="2800" dirty="0">
                <a:solidFill>
                  <a:schemeClr val="bg1"/>
                </a:solidFill>
                <a:latin typeface="+mj-lt"/>
              </a:rPr>
              <a:t>Communication is key!</a:t>
            </a:r>
          </a:p>
        </p:txBody>
      </p:sp>
      <p:sp>
        <p:nvSpPr>
          <p:cNvPr id="2" name="Rectangle 1">
            <a:extLst>
              <a:ext uri="{FF2B5EF4-FFF2-40B4-BE49-F238E27FC236}">
                <a16:creationId xmlns:a16="http://schemas.microsoft.com/office/drawing/2014/main" id="{48E460ED-34AE-4A7A-9214-70DFBD1799BB}"/>
              </a:ext>
            </a:extLst>
          </p:cNvPr>
          <p:cNvSpPr/>
          <p:nvPr/>
        </p:nvSpPr>
        <p:spPr bwMode="auto">
          <a:xfrm>
            <a:off x="463361" y="2192091"/>
            <a:ext cx="11150301" cy="2125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0" i="0" dirty="0">
                <a:solidFill>
                  <a:srgbClr val="E6E6E6"/>
                </a:solidFill>
                <a:effectLst/>
                <a:latin typeface="+mj-lt"/>
              </a:rPr>
              <a:t>This feature is currently in public preview and subject to change.</a:t>
            </a:r>
            <a:endParaRPr lang="en-US" sz="2800" b="0" i="0" dirty="0">
              <a:solidFill>
                <a:srgbClr val="E6E6E6"/>
              </a:solidFill>
              <a:effectLst/>
              <a:latin typeface="+mj-lt"/>
              <a:sym typeface="Wingdings" panose="05000000000000000000" pitchFamily="2" charset="2"/>
            </a:endParaRPr>
          </a:p>
          <a:p>
            <a:pPr algn="ctr" defTabSz="932472" fontAlgn="base">
              <a:lnSpc>
                <a:spcPct val="90000"/>
              </a:lnSpc>
              <a:spcBef>
                <a:spcPct val="0"/>
              </a:spcBef>
              <a:spcAft>
                <a:spcPct val="0"/>
              </a:spcAft>
            </a:pPr>
            <a:r>
              <a:rPr lang="en-US" sz="2800" dirty="0">
                <a:solidFill>
                  <a:srgbClr val="E6E6E6"/>
                </a:solidFill>
                <a:latin typeface="+mj-lt"/>
                <a:ea typeface="Segoe UI" pitchFamily="34" charset="0"/>
                <a:cs typeface="Segoe UI" pitchFamily="34" charset="0"/>
                <a:sym typeface="Wingdings" panose="05000000000000000000" pitchFamily="2" charset="2"/>
              </a:rPr>
              <a:t>Expect additional capabilities in future releases. </a:t>
            </a:r>
            <a:endParaRPr lang="en-US" sz="28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271473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Configure Power Automate </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1" y="1110775"/>
            <a:ext cx="4444138" cy="1661993"/>
          </a:xfrm>
        </p:spPr>
        <p:txBody>
          <a:bodyPr/>
          <a:lstStyle/>
          <a:p>
            <a:pPr marL="514350" indent="-514350" defTabSz="932742">
              <a:lnSpc>
                <a:spcPct val="100000"/>
              </a:lnSpc>
              <a:buFont typeface="+mj-lt"/>
              <a:buAutoNum type="arabicPeriod"/>
            </a:pPr>
            <a:r>
              <a:rPr lang="en-US" sz="2400" dirty="0">
                <a:solidFill>
                  <a:srgbClr val="000000">
                    <a:lumMod val="50000"/>
                  </a:srgbClr>
                </a:solidFill>
                <a:latin typeface="Segoe UI Light" panose="020B0502040204020203" pitchFamily="34" charset="0"/>
                <a:cs typeface="Segoe UI Light" panose="020B0502040204020203" pitchFamily="34" charset="0"/>
              </a:rPr>
              <a:t>Sign into Power Platform Admin Center </a:t>
            </a:r>
            <a:br>
              <a:rPr lang="en-US" sz="2400" dirty="0">
                <a:solidFill>
                  <a:srgbClr val="000000">
                    <a:lumMod val="50000"/>
                  </a:srgbClr>
                </a:solidFill>
                <a:latin typeface="Segoe UI Light" panose="020B0502040204020203" pitchFamily="34" charset="0"/>
                <a:cs typeface="Segoe UI Light" panose="020B0502040204020203" pitchFamily="34" charset="0"/>
              </a:rPr>
            </a:br>
            <a:r>
              <a:rPr lang="en-US" sz="2400" dirty="0">
                <a:solidFill>
                  <a:srgbClr val="000000">
                    <a:lumMod val="50000"/>
                  </a:srgbClr>
                </a:solidFill>
                <a:latin typeface="Segoe UI Light" panose="020B0502040204020203" pitchFamily="34" charset="0"/>
                <a:cs typeface="Segoe UI Light" panose="020B0502040204020203" pitchFamily="34" charset="0"/>
              </a:rPr>
              <a:t>(</a:t>
            </a:r>
            <a:r>
              <a:rPr lang="en-US" sz="2400" dirty="0">
                <a:solidFill>
                  <a:srgbClr val="000000">
                    <a:lumMod val="50000"/>
                  </a:srgbClr>
                </a:solidFill>
                <a:latin typeface="Segoe UI Light" panose="020B0502040204020203" pitchFamily="34" charset="0"/>
                <a:cs typeface="Segoe UI Light" panose="020B0502040204020203" pitchFamily="34" charset="0"/>
                <a:hlinkClick r:id="rId3"/>
              </a:rPr>
              <a:t>https://admin.powerplatform.Microsoft.com</a:t>
            </a:r>
            <a:r>
              <a:rPr lang="en-US" sz="2400" dirty="0">
                <a:solidFill>
                  <a:srgbClr val="000000">
                    <a:lumMod val="50000"/>
                  </a:srgbClr>
                </a:solidFill>
                <a:latin typeface="Segoe UI Light" panose="020B0502040204020203" pitchFamily="34" charset="0"/>
                <a:cs typeface="Segoe UI Light" panose="020B0502040204020203" pitchFamily="34" charset="0"/>
              </a:rPr>
              <a:t>) </a:t>
            </a:r>
          </a:p>
        </p:txBody>
      </p:sp>
      <p:pic>
        <p:nvPicPr>
          <p:cNvPr id="8" name="Picture 7" descr="Power Platform Admin Center Add Default Database">
            <a:extLst>
              <a:ext uri="{FF2B5EF4-FFF2-40B4-BE49-F238E27FC236}">
                <a16:creationId xmlns:a16="http://schemas.microsoft.com/office/drawing/2014/main" id="{267AF94D-2A37-4BEB-882A-51489DE76537}"/>
              </a:ext>
            </a:extLst>
          </p:cNvPr>
          <p:cNvPicPr>
            <a:picLocks noChangeAspect="1"/>
          </p:cNvPicPr>
          <p:nvPr/>
        </p:nvPicPr>
        <p:blipFill>
          <a:blip r:embed="rId4"/>
          <a:stretch>
            <a:fillRect/>
          </a:stretch>
        </p:blipFill>
        <p:spPr>
          <a:xfrm>
            <a:off x="6110617" y="2177456"/>
            <a:ext cx="5814463" cy="3790203"/>
          </a:xfrm>
          <a:prstGeom prst="rect">
            <a:avLst/>
          </a:prstGeom>
        </p:spPr>
      </p:pic>
      <p:graphicFrame>
        <p:nvGraphicFramePr>
          <p:cNvPr id="2" name="Table 1">
            <a:extLst>
              <a:ext uri="{FF2B5EF4-FFF2-40B4-BE49-F238E27FC236}">
                <a16:creationId xmlns:a16="http://schemas.microsoft.com/office/drawing/2014/main" id="{8E334702-C86E-4A5D-9966-E049E14E838C}"/>
              </a:ext>
            </a:extLst>
          </p:cNvPr>
          <p:cNvGraphicFramePr>
            <a:graphicFrameLocks noGrp="1"/>
          </p:cNvGraphicFramePr>
          <p:nvPr>
            <p:extLst>
              <p:ext uri="{D42A27DB-BD31-4B8C-83A1-F6EECF244321}">
                <p14:modId xmlns:p14="http://schemas.microsoft.com/office/powerpoint/2010/main" val="3577536626"/>
              </p:ext>
            </p:extLst>
          </p:nvPr>
        </p:nvGraphicFramePr>
        <p:xfrm>
          <a:off x="853259" y="3416290"/>
          <a:ext cx="4920273" cy="2435571"/>
        </p:xfrm>
        <a:graphic>
          <a:graphicData uri="http://schemas.openxmlformats.org/drawingml/2006/table">
            <a:tbl>
              <a:tblPr firstRow="1">
                <a:tableStyleId>{9D7B26C5-4107-4FEC-AEDC-1716B250A1EF}</a:tableStyleId>
              </a:tblPr>
              <a:tblGrid>
                <a:gridCol w="4920273">
                  <a:extLst>
                    <a:ext uri="{9D8B030D-6E8A-4147-A177-3AD203B41FA5}">
                      <a16:colId xmlns:a16="http://schemas.microsoft.com/office/drawing/2014/main" val="3574323479"/>
                    </a:ext>
                  </a:extLst>
                </a:gridCol>
              </a:tblGrid>
              <a:tr h="270619">
                <a:tc>
                  <a:txBody>
                    <a:bodyPr/>
                    <a:lstStyle/>
                    <a:p>
                      <a:pPr algn="l" fontAlgn="t"/>
                      <a:r>
                        <a:rPr lang="en-US" sz="1300" dirty="0">
                          <a:effectLst/>
                        </a:rPr>
                        <a:t>Endpoint</a:t>
                      </a:r>
                    </a:p>
                  </a:txBody>
                  <a:tcPr marL="68656" marR="68656" marT="34328" marB="34328"/>
                </a:tc>
                <a:extLst>
                  <a:ext uri="{0D108BD9-81ED-4DB2-BD59-A6C34878D82A}">
                    <a16:rowId xmlns:a16="http://schemas.microsoft.com/office/drawing/2014/main" val="2043405067"/>
                  </a:ext>
                </a:extLst>
              </a:tr>
              <a:tr h="270619">
                <a:tc>
                  <a:txBody>
                    <a:bodyPr/>
                    <a:lstStyle/>
                    <a:p>
                      <a:pPr algn="l" fontAlgn="t"/>
                      <a:r>
                        <a:rPr lang="en-US" sz="1300" dirty="0">
                          <a:effectLst/>
                        </a:rPr>
                        <a:t>https://service.powerapps.com</a:t>
                      </a:r>
                    </a:p>
                  </a:txBody>
                  <a:tcPr marL="68656" marR="68656" marT="34328" marB="34328"/>
                </a:tc>
                <a:extLst>
                  <a:ext uri="{0D108BD9-81ED-4DB2-BD59-A6C34878D82A}">
                    <a16:rowId xmlns:a16="http://schemas.microsoft.com/office/drawing/2014/main" val="2917608207"/>
                  </a:ext>
                </a:extLst>
              </a:tr>
              <a:tr h="270619">
                <a:tc>
                  <a:txBody>
                    <a:bodyPr/>
                    <a:lstStyle/>
                    <a:p>
                      <a:pPr algn="l" fontAlgn="t"/>
                      <a:r>
                        <a:rPr lang="en-US" sz="1300" dirty="0">
                          <a:effectLst/>
                        </a:rPr>
                        <a:t>https://api.bap.microsoft.com</a:t>
                      </a:r>
                    </a:p>
                  </a:txBody>
                  <a:tcPr marL="68656" marR="68656" marT="34328" marB="34328"/>
                </a:tc>
                <a:extLst>
                  <a:ext uri="{0D108BD9-81ED-4DB2-BD59-A6C34878D82A}">
                    <a16:rowId xmlns:a16="http://schemas.microsoft.com/office/drawing/2014/main" val="2795898093"/>
                  </a:ext>
                </a:extLst>
              </a:tr>
              <a:tr h="270619">
                <a:tc>
                  <a:txBody>
                    <a:bodyPr/>
                    <a:lstStyle/>
                    <a:p>
                      <a:pPr algn="l" fontAlgn="t"/>
                      <a:r>
                        <a:rPr lang="en-US" sz="1300" dirty="0">
                          <a:effectLst/>
                        </a:rPr>
                        <a:t>https://gov.service.powerapps.us</a:t>
                      </a:r>
                    </a:p>
                  </a:txBody>
                  <a:tcPr marL="68656" marR="68656" marT="34328" marB="34328"/>
                </a:tc>
                <a:extLst>
                  <a:ext uri="{0D108BD9-81ED-4DB2-BD59-A6C34878D82A}">
                    <a16:rowId xmlns:a16="http://schemas.microsoft.com/office/drawing/2014/main" val="1125865614"/>
                  </a:ext>
                </a:extLst>
              </a:tr>
              <a:tr h="270619">
                <a:tc>
                  <a:txBody>
                    <a:bodyPr/>
                    <a:lstStyle/>
                    <a:p>
                      <a:pPr algn="l" fontAlgn="t"/>
                      <a:r>
                        <a:rPr lang="en-US" sz="1300" dirty="0">
                          <a:effectLst/>
                        </a:rPr>
                        <a:t>https://gov.api.bap.microsoft.us</a:t>
                      </a:r>
                    </a:p>
                  </a:txBody>
                  <a:tcPr marL="68656" marR="68656" marT="34328" marB="34328"/>
                </a:tc>
                <a:extLst>
                  <a:ext uri="{0D108BD9-81ED-4DB2-BD59-A6C34878D82A}">
                    <a16:rowId xmlns:a16="http://schemas.microsoft.com/office/drawing/2014/main" val="3205497395"/>
                  </a:ext>
                </a:extLst>
              </a:tr>
              <a:tr h="270619">
                <a:tc>
                  <a:txBody>
                    <a:bodyPr/>
                    <a:lstStyle/>
                    <a:p>
                      <a:pPr algn="l" fontAlgn="t"/>
                      <a:r>
                        <a:rPr lang="en-US" sz="1300" dirty="0">
                          <a:effectLst/>
                        </a:rPr>
                        <a:t>https://high.service.powerapps.us</a:t>
                      </a:r>
                    </a:p>
                  </a:txBody>
                  <a:tcPr marL="68656" marR="68656" marT="34328" marB="34328"/>
                </a:tc>
                <a:extLst>
                  <a:ext uri="{0D108BD9-81ED-4DB2-BD59-A6C34878D82A}">
                    <a16:rowId xmlns:a16="http://schemas.microsoft.com/office/drawing/2014/main" val="125283779"/>
                  </a:ext>
                </a:extLst>
              </a:tr>
              <a:tr h="270619">
                <a:tc>
                  <a:txBody>
                    <a:bodyPr/>
                    <a:lstStyle/>
                    <a:p>
                      <a:pPr algn="l" fontAlgn="t"/>
                      <a:r>
                        <a:rPr lang="en-US" sz="1300" dirty="0">
                          <a:effectLst/>
                        </a:rPr>
                        <a:t>https://high.api.bap.microsoft.us</a:t>
                      </a:r>
                    </a:p>
                  </a:txBody>
                  <a:tcPr marL="68656" marR="68656" marT="34328" marB="34328"/>
                </a:tc>
                <a:extLst>
                  <a:ext uri="{0D108BD9-81ED-4DB2-BD59-A6C34878D82A}">
                    <a16:rowId xmlns:a16="http://schemas.microsoft.com/office/drawing/2014/main" val="3528352663"/>
                  </a:ext>
                </a:extLst>
              </a:tr>
              <a:tr h="270619">
                <a:tc>
                  <a:txBody>
                    <a:bodyPr/>
                    <a:lstStyle/>
                    <a:p>
                      <a:pPr algn="l" fontAlgn="t"/>
                      <a:r>
                        <a:rPr lang="en-US" sz="1300" dirty="0">
                          <a:effectLst/>
                        </a:rPr>
                        <a:t>https://service.apps.appsplatform.us</a:t>
                      </a:r>
                    </a:p>
                  </a:txBody>
                  <a:tcPr marL="68656" marR="68656" marT="34328" marB="34328"/>
                </a:tc>
                <a:extLst>
                  <a:ext uri="{0D108BD9-81ED-4DB2-BD59-A6C34878D82A}">
                    <a16:rowId xmlns:a16="http://schemas.microsoft.com/office/drawing/2014/main" val="4153504881"/>
                  </a:ext>
                </a:extLst>
              </a:tr>
              <a:tr h="270619">
                <a:tc>
                  <a:txBody>
                    <a:bodyPr/>
                    <a:lstStyle/>
                    <a:p>
                      <a:pPr algn="l" fontAlgn="t"/>
                      <a:r>
                        <a:rPr lang="en-US" sz="1300" dirty="0">
                          <a:effectLst/>
                        </a:rPr>
                        <a:t>https://api.bap.appsplatform.us</a:t>
                      </a:r>
                    </a:p>
                  </a:txBody>
                  <a:tcPr marL="68656" marR="68656" marT="34328" marB="34328"/>
                </a:tc>
                <a:extLst>
                  <a:ext uri="{0D108BD9-81ED-4DB2-BD59-A6C34878D82A}">
                    <a16:rowId xmlns:a16="http://schemas.microsoft.com/office/drawing/2014/main" val="655465745"/>
                  </a:ext>
                </a:extLst>
              </a:tr>
            </a:tbl>
          </a:graphicData>
        </a:graphic>
      </p:graphicFrame>
      <p:sp>
        <p:nvSpPr>
          <p:cNvPr id="10" name="Text Placeholder 1">
            <a:extLst>
              <a:ext uri="{FF2B5EF4-FFF2-40B4-BE49-F238E27FC236}">
                <a16:creationId xmlns:a16="http://schemas.microsoft.com/office/drawing/2014/main" id="{BE0ADF66-F708-49B3-B220-2E7EA9F9C9C2}"/>
              </a:ext>
            </a:extLst>
          </p:cNvPr>
          <p:cNvSpPr txBox="1">
            <a:spLocks/>
          </p:cNvSpPr>
          <p:nvPr/>
        </p:nvSpPr>
        <p:spPr>
          <a:xfrm>
            <a:off x="5875385" y="1084531"/>
            <a:ext cx="4444138" cy="9233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350" indent="-514350" defTabSz="932742">
              <a:lnSpc>
                <a:spcPct val="100000"/>
              </a:lnSpc>
              <a:buFont typeface="+mj-lt"/>
              <a:buAutoNum type="arabicPeriod" startAt="3"/>
            </a:pPr>
            <a:r>
              <a:rPr lang="en-US" sz="2400" dirty="0">
                <a:solidFill>
                  <a:srgbClr val="000000">
                    <a:lumMod val="50000"/>
                  </a:srgbClr>
                </a:solidFill>
                <a:latin typeface="Segoe UI Light" panose="020B0502040204020203" pitchFamily="34" charset="0"/>
                <a:cs typeface="Segoe UI Light" panose="020B0502040204020203" pitchFamily="34" charset="0"/>
              </a:rPr>
              <a:t>Select Add Database to your default environment</a:t>
            </a:r>
          </a:p>
        </p:txBody>
      </p:sp>
      <p:sp>
        <p:nvSpPr>
          <p:cNvPr id="12" name="TextBox 11">
            <a:extLst>
              <a:ext uri="{FF2B5EF4-FFF2-40B4-BE49-F238E27FC236}">
                <a16:creationId xmlns:a16="http://schemas.microsoft.com/office/drawing/2014/main" id="{4B51512A-0E87-4E5C-B163-47E9A7DDB76C}"/>
              </a:ext>
            </a:extLst>
          </p:cNvPr>
          <p:cNvSpPr txBox="1"/>
          <p:nvPr/>
        </p:nvSpPr>
        <p:spPr>
          <a:xfrm>
            <a:off x="463361" y="2909863"/>
            <a:ext cx="7397430" cy="400110"/>
          </a:xfrm>
          <a:prstGeom prst="rect">
            <a:avLst/>
          </a:prstGeom>
          <a:noFill/>
        </p:spPr>
        <p:txBody>
          <a:bodyPr wrap="square">
            <a:spAutoFit/>
          </a:bodyPr>
          <a:lstStyle/>
          <a:p>
            <a:pPr marL="514350" indent="-514350" defTabSz="932742">
              <a:lnSpc>
                <a:spcPct val="100000"/>
              </a:lnSpc>
              <a:buFont typeface="+mj-lt"/>
              <a:buAutoNum type="arabicPeriod" startAt="2"/>
            </a:pPr>
            <a:r>
              <a:rPr lang="en-US" sz="2000" dirty="0">
                <a:solidFill>
                  <a:srgbClr val="000000">
                    <a:lumMod val="50000"/>
                  </a:srgbClr>
                </a:solidFill>
                <a:latin typeface="Segoe UI Light" panose="020B0502040204020203" pitchFamily="34" charset="0"/>
                <a:cs typeface="Segoe UI Light" panose="020B0502040204020203" pitchFamily="34" charset="0"/>
              </a:rPr>
              <a:t>Configure end points:</a:t>
            </a:r>
          </a:p>
        </p:txBody>
      </p:sp>
    </p:spTree>
    <p:extLst>
      <p:ext uri="{BB962C8B-B14F-4D97-AF65-F5344CB8AC3E}">
        <p14:creationId xmlns:p14="http://schemas.microsoft.com/office/powerpoint/2010/main" val="3441059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Workflow Migration with SPMT</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2" y="1110774"/>
            <a:ext cx="3445060" cy="3755423"/>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Start new migration</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Select SharePoint Server as your source</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Select Workflow migration</a:t>
            </a:r>
          </a:p>
        </p:txBody>
      </p:sp>
      <p:sp>
        <p:nvSpPr>
          <p:cNvPr id="9" name="TextBox 8">
            <a:extLst>
              <a:ext uri="{FF2B5EF4-FFF2-40B4-BE49-F238E27FC236}">
                <a16:creationId xmlns:a16="http://schemas.microsoft.com/office/drawing/2014/main" id="{ACC2F3AE-8791-474C-B5CE-95339F618972}"/>
              </a:ext>
            </a:extLst>
          </p:cNvPr>
          <p:cNvSpPr txBox="1"/>
          <p:nvPr/>
        </p:nvSpPr>
        <p:spPr>
          <a:xfrm>
            <a:off x="3908422" y="5856795"/>
            <a:ext cx="10885118" cy="523220"/>
          </a:xfrm>
          <a:prstGeom prst="rect">
            <a:avLst/>
          </a:prstGeom>
          <a:noFill/>
        </p:spPr>
        <p:txBody>
          <a:bodyPr wrap="square">
            <a:spAutoFit/>
          </a:bodyPr>
          <a:lstStyle/>
          <a:p>
            <a:r>
              <a:rPr lang="en-US" sz="2800">
                <a:solidFill>
                  <a:schemeClr val="bg1"/>
                </a:solidFill>
                <a:latin typeface="+mj-lt"/>
              </a:rPr>
              <a:t>Communication is key!</a:t>
            </a:r>
          </a:p>
        </p:txBody>
      </p:sp>
      <p:pic>
        <p:nvPicPr>
          <p:cNvPr id="3" name="Picture 2" descr="Migration Type selection highlighting Workflow Migration">
            <a:extLst>
              <a:ext uri="{FF2B5EF4-FFF2-40B4-BE49-F238E27FC236}">
                <a16:creationId xmlns:a16="http://schemas.microsoft.com/office/drawing/2014/main" id="{B18772BF-11A7-43D5-B6DA-636A48DA34E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462713" y="1110774"/>
            <a:ext cx="5940121" cy="5035718"/>
          </a:xfrm>
          <a:prstGeom prst="rect">
            <a:avLst/>
          </a:prstGeom>
        </p:spPr>
      </p:pic>
    </p:spTree>
    <p:extLst>
      <p:ext uri="{BB962C8B-B14F-4D97-AF65-F5344CB8AC3E}">
        <p14:creationId xmlns:p14="http://schemas.microsoft.com/office/powerpoint/2010/main" val="30663017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Workflow Migration with SPMT</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2" y="1110775"/>
            <a:ext cx="3154482" cy="1649682"/>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Enter URL of SharePoint Server workflow.</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Provide local credentials.</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Select workflows to migrate.</a:t>
            </a:r>
          </a:p>
        </p:txBody>
      </p:sp>
      <p:pic>
        <p:nvPicPr>
          <p:cNvPr id="5" name="Picture 4" descr="Selecting on-prem source">
            <a:extLst>
              <a:ext uri="{FF2B5EF4-FFF2-40B4-BE49-F238E27FC236}">
                <a16:creationId xmlns:a16="http://schemas.microsoft.com/office/drawing/2014/main" id="{722D2531-1034-47C2-B914-62042F960880}"/>
              </a:ext>
            </a:extLst>
          </p:cNvPr>
          <p:cNvPicPr>
            <a:picLocks noChangeAspect="1"/>
          </p:cNvPicPr>
          <p:nvPr/>
        </p:nvPicPr>
        <p:blipFill>
          <a:blip r:embed="rId3"/>
          <a:stretch>
            <a:fillRect/>
          </a:stretch>
        </p:blipFill>
        <p:spPr>
          <a:xfrm>
            <a:off x="3739067" y="1189176"/>
            <a:ext cx="8044298" cy="3099442"/>
          </a:xfrm>
          <a:prstGeom prst="rect">
            <a:avLst/>
          </a:prstGeom>
        </p:spPr>
      </p:pic>
      <p:sp>
        <p:nvSpPr>
          <p:cNvPr id="6" name="TextBox 5">
            <a:extLst>
              <a:ext uri="{FF2B5EF4-FFF2-40B4-BE49-F238E27FC236}">
                <a16:creationId xmlns:a16="http://schemas.microsoft.com/office/drawing/2014/main" id="{3BD16513-BD0B-4526-97E5-F2BCBF74AFEF}"/>
              </a:ext>
            </a:extLst>
          </p:cNvPr>
          <p:cNvSpPr txBox="1"/>
          <p:nvPr/>
        </p:nvSpPr>
        <p:spPr>
          <a:xfrm>
            <a:off x="3681926" y="4259678"/>
            <a:ext cx="726846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If migrating workflow of a specific list/library, you’ll be prompted for list name.</a:t>
            </a:r>
          </a:p>
        </p:txBody>
      </p:sp>
    </p:spTree>
    <p:extLst>
      <p:ext uri="{BB962C8B-B14F-4D97-AF65-F5344CB8AC3E}">
        <p14:creationId xmlns:p14="http://schemas.microsoft.com/office/powerpoint/2010/main" val="20867952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0" y="272578"/>
            <a:ext cx="11655840" cy="899665"/>
          </a:xfrm>
        </p:spPr>
        <p:txBody>
          <a:bodyPr/>
          <a:lstStyle/>
          <a:p>
            <a:r>
              <a:rPr lang="en-US" sz="4313" dirty="0">
                <a:solidFill>
                  <a:schemeClr val="accent3"/>
                </a:solidFill>
              </a:rPr>
              <a:t>Workflow Migration with SPMT</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1" y="1110775"/>
            <a:ext cx="10609545" cy="2080570"/>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Enter URL of target SPO site.</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Click Next and </a:t>
            </a:r>
            <a:r>
              <a:rPr lang="en-US" sz="2800" b="1" dirty="0">
                <a:solidFill>
                  <a:srgbClr val="000000">
                    <a:lumMod val="50000"/>
                  </a:srgbClr>
                </a:solidFill>
                <a:latin typeface="Segoe UI Light" panose="020B0502040204020203" pitchFamily="34" charset="0"/>
                <a:cs typeface="Segoe UI Light" panose="020B0502040204020203" pitchFamily="34" charset="0"/>
              </a:rPr>
              <a:t>Turn On </a:t>
            </a:r>
            <a:r>
              <a:rPr lang="en-US" sz="2800" dirty="0">
                <a:solidFill>
                  <a:srgbClr val="000000">
                    <a:lumMod val="50000"/>
                  </a:srgbClr>
                </a:solidFill>
                <a:latin typeface="Segoe UI Light" panose="020B0502040204020203" pitchFamily="34" charset="0"/>
                <a:cs typeface="Segoe UI Light" panose="020B0502040204020203" pitchFamily="34" charset="0"/>
              </a:rPr>
              <a:t>Only perform scanning.</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In the </a:t>
            </a:r>
            <a:r>
              <a:rPr lang="en-US" sz="2800" b="1" dirty="0">
                <a:solidFill>
                  <a:srgbClr val="000000">
                    <a:lumMod val="50000"/>
                  </a:srgbClr>
                </a:solidFill>
                <a:latin typeface="Segoe UI Light" panose="020B0502040204020203" pitchFamily="34" charset="0"/>
                <a:cs typeface="Segoe UI Light" panose="020B0502040204020203" pitchFamily="34" charset="0"/>
              </a:rPr>
              <a:t>Power Automate Flow Owner</a:t>
            </a:r>
            <a:r>
              <a:rPr lang="en-US" sz="2800" dirty="0">
                <a:solidFill>
                  <a:srgbClr val="000000">
                    <a:lumMod val="50000"/>
                  </a:srgbClr>
                </a:solidFill>
                <a:latin typeface="Segoe UI Light" panose="020B0502040204020203" pitchFamily="34" charset="0"/>
                <a:cs typeface="Segoe UI Light" panose="020B0502040204020203" pitchFamily="34" charset="0"/>
              </a:rPr>
              <a:t> box, enter the UPN of the new flow owner:</a:t>
            </a:r>
          </a:p>
        </p:txBody>
      </p:sp>
      <p:sp>
        <p:nvSpPr>
          <p:cNvPr id="9" name="TextBox 8">
            <a:extLst>
              <a:ext uri="{FF2B5EF4-FFF2-40B4-BE49-F238E27FC236}">
                <a16:creationId xmlns:a16="http://schemas.microsoft.com/office/drawing/2014/main" id="{ACC2F3AE-8791-474C-B5CE-95339F618972}"/>
              </a:ext>
            </a:extLst>
          </p:cNvPr>
          <p:cNvSpPr txBox="1"/>
          <p:nvPr/>
        </p:nvSpPr>
        <p:spPr>
          <a:xfrm>
            <a:off x="3908422" y="5856795"/>
            <a:ext cx="10885118" cy="523220"/>
          </a:xfrm>
          <a:prstGeom prst="rect">
            <a:avLst/>
          </a:prstGeom>
          <a:noFill/>
        </p:spPr>
        <p:txBody>
          <a:bodyPr wrap="square">
            <a:spAutoFit/>
          </a:bodyPr>
          <a:lstStyle/>
          <a:p>
            <a:r>
              <a:rPr lang="en-US" sz="2800">
                <a:solidFill>
                  <a:schemeClr val="bg1"/>
                </a:solidFill>
                <a:latin typeface="+mj-lt"/>
              </a:rPr>
              <a:t>Communication is key!</a:t>
            </a:r>
          </a:p>
        </p:txBody>
      </p:sp>
      <p:pic>
        <p:nvPicPr>
          <p:cNvPr id="3" name="Picture 2" descr="Selecting Power Automate Flow owner">
            <a:extLst>
              <a:ext uri="{FF2B5EF4-FFF2-40B4-BE49-F238E27FC236}">
                <a16:creationId xmlns:a16="http://schemas.microsoft.com/office/drawing/2014/main" id="{61EEDCCD-A036-4039-9890-DBEB49F5634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296480" y="3435489"/>
            <a:ext cx="7788500" cy="2944526"/>
          </a:xfrm>
          <a:prstGeom prst="rect">
            <a:avLst/>
          </a:prstGeom>
        </p:spPr>
      </p:pic>
    </p:spTree>
    <p:extLst>
      <p:ext uri="{BB962C8B-B14F-4D97-AF65-F5344CB8AC3E}">
        <p14:creationId xmlns:p14="http://schemas.microsoft.com/office/powerpoint/2010/main" val="3413544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Activate Migrated Workflows</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1" y="1110775"/>
            <a:ext cx="3936701" cy="3114699"/>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Sign into Power Automate</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Navigate to Solutions</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Choose the name of the solution matching your migration</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Edit connection references</a:t>
            </a:r>
            <a:br>
              <a:rPr lang="en-US" sz="2800" dirty="0">
                <a:solidFill>
                  <a:srgbClr val="000000">
                    <a:lumMod val="50000"/>
                  </a:srgbClr>
                </a:solidFill>
                <a:latin typeface="Segoe UI Light" panose="020B0502040204020203" pitchFamily="34" charset="0"/>
                <a:cs typeface="Segoe UI Light" panose="020B0502040204020203" pitchFamily="34" charset="0"/>
              </a:rPr>
            </a:br>
            <a:endParaRPr lang="en-US" sz="2800" dirty="0">
              <a:solidFill>
                <a:srgbClr val="000000">
                  <a:lumMod val="50000"/>
                </a:srgbClr>
              </a:solidFill>
              <a:latin typeface="Segoe UI Light" panose="020B0502040204020203" pitchFamily="34" charset="0"/>
              <a:cs typeface="Segoe UI Light" panose="020B0502040204020203" pitchFamily="34" charset="0"/>
            </a:endParaRPr>
          </a:p>
          <a:p>
            <a:pPr marL="514350" indent="-514350" defTabSz="932742">
              <a:lnSpc>
                <a:spcPct val="100000"/>
              </a:lnSpc>
              <a:buFont typeface="+mj-lt"/>
              <a:buAutoNum type="arabicPeriod"/>
            </a:pPr>
            <a:endParaRPr lang="en-US" sz="2800" dirty="0">
              <a:solidFill>
                <a:srgbClr val="000000">
                  <a:lumMod val="50000"/>
                </a:srgbClr>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CC2F3AE-8791-474C-B5CE-95339F618972}"/>
              </a:ext>
            </a:extLst>
          </p:cNvPr>
          <p:cNvSpPr txBox="1"/>
          <p:nvPr/>
        </p:nvSpPr>
        <p:spPr>
          <a:xfrm>
            <a:off x="3908422" y="5856795"/>
            <a:ext cx="10885118" cy="523220"/>
          </a:xfrm>
          <a:prstGeom prst="rect">
            <a:avLst/>
          </a:prstGeom>
          <a:noFill/>
        </p:spPr>
        <p:txBody>
          <a:bodyPr wrap="square">
            <a:spAutoFit/>
          </a:bodyPr>
          <a:lstStyle/>
          <a:p>
            <a:r>
              <a:rPr lang="en-US" sz="2800">
                <a:solidFill>
                  <a:schemeClr val="bg1"/>
                </a:solidFill>
                <a:latin typeface="+mj-lt"/>
              </a:rPr>
              <a:t>Communication is key!</a:t>
            </a:r>
          </a:p>
        </p:txBody>
      </p:sp>
      <p:pic>
        <p:nvPicPr>
          <p:cNvPr id="3" name="Picture 2" descr="Power Automate icon">
            <a:extLst>
              <a:ext uri="{FF2B5EF4-FFF2-40B4-BE49-F238E27FC236}">
                <a16:creationId xmlns:a16="http://schemas.microsoft.com/office/drawing/2014/main" id="{FA3DF79E-ED9F-43A6-A584-F71DA9408CF6}"/>
              </a:ext>
            </a:extLst>
          </p:cNvPr>
          <p:cNvPicPr>
            <a:picLocks noChangeAspect="1"/>
          </p:cNvPicPr>
          <p:nvPr/>
        </p:nvPicPr>
        <p:blipFill>
          <a:blip r:embed="rId3"/>
          <a:stretch>
            <a:fillRect/>
          </a:stretch>
        </p:blipFill>
        <p:spPr>
          <a:xfrm>
            <a:off x="4157186" y="1299202"/>
            <a:ext cx="3098959" cy="711237"/>
          </a:xfrm>
          <a:prstGeom prst="rect">
            <a:avLst/>
          </a:prstGeom>
        </p:spPr>
      </p:pic>
      <p:pic>
        <p:nvPicPr>
          <p:cNvPr id="11" name="Picture 10" descr="Select Solutions icon">
            <a:extLst>
              <a:ext uri="{FF2B5EF4-FFF2-40B4-BE49-F238E27FC236}">
                <a16:creationId xmlns:a16="http://schemas.microsoft.com/office/drawing/2014/main" id="{AB75DF84-9D3A-47ED-BED3-0A9E26643267}"/>
              </a:ext>
            </a:extLst>
          </p:cNvPr>
          <p:cNvPicPr>
            <a:picLocks noChangeAspect="1"/>
          </p:cNvPicPr>
          <p:nvPr/>
        </p:nvPicPr>
        <p:blipFill>
          <a:blip r:embed="rId4"/>
          <a:stretch>
            <a:fillRect/>
          </a:stretch>
        </p:blipFill>
        <p:spPr>
          <a:xfrm>
            <a:off x="4180632" y="2135147"/>
            <a:ext cx="1130358" cy="361969"/>
          </a:xfrm>
          <a:prstGeom prst="rect">
            <a:avLst/>
          </a:prstGeom>
        </p:spPr>
      </p:pic>
      <p:pic>
        <p:nvPicPr>
          <p:cNvPr id="13" name="Picture 12" descr="Create New Connection">
            <a:extLst>
              <a:ext uri="{FF2B5EF4-FFF2-40B4-BE49-F238E27FC236}">
                <a16:creationId xmlns:a16="http://schemas.microsoft.com/office/drawing/2014/main" id="{EDE67042-1205-44FB-84F4-8CF496E74820}"/>
              </a:ext>
            </a:extLst>
          </p:cNvPr>
          <p:cNvPicPr>
            <a:picLocks noChangeAspect="1"/>
          </p:cNvPicPr>
          <p:nvPr/>
        </p:nvPicPr>
        <p:blipFill>
          <a:blip r:embed="rId5"/>
          <a:stretch>
            <a:fillRect/>
          </a:stretch>
        </p:blipFill>
        <p:spPr>
          <a:xfrm>
            <a:off x="4180632" y="2621824"/>
            <a:ext cx="8120185" cy="3923406"/>
          </a:xfrm>
          <a:prstGeom prst="rect">
            <a:avLst/>
          </a:prstGeom>
        </p:spPr>
      </p:pic>
    </p:spTree>
    <p:extLst>
      <p:ext uri="{BB962C8B-B14F-4D97-AF65-F5344CB8AC3E}">
        <p14:creationId xmlns:p14="http://schemas.microsoft.com/office/powerpoint/2010/main" val="733725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9688"/>
          </a:xfrm>
        </p:spPr>
        <p:txBody>
          <a:bodyPr/>
          <a:lstStyle/>
          <a:p>
            <a:r>
              <a:rPr lang="en-US"/>
              <a:t>Migration Tools and Service Options</a:t>
            </a:r>
          </a:p>
        </p:txBody>
      </p:sp>
    </p:spTree>
    <p:extLst>
      <p:ext uri="{BB962C8B-B14F-4D97-AF65-F5344CB8AC3E}">
        <p14:creationId xmlns:p14="http://schemas.microsoft.com/office/powerpoint/2010/main" val="12480601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dirty="0">
                <a:solidFill>
                  <a:schemeClr val="accent3"/>
                </a:solidFill>
              </a:rPr>
              <a:t>Activate Migrated Workflows</a:t>
            </a:r>
            <a:endParaRPr lang="en-US" sz="3529" dirty="0">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463361" y="1110775"/>
            <a:ext cx="10787735" cy="1649682"/>
          </a:xfrm>
        </p:spPr>
        <p:txBody>
          <a:bodyPr/>
          <a:lstStyle/>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Turn on Flow after connections are configured.</a:t>
            </a:r>
          </a:p>
          <a:p>
            <a:pPr marL="514350" indent="-514350" defTabSz="932742">
              <a:lnSpc>
                <a:spcPct val="100000"/>
              </a:lnSpc>
              <a:buFont typeface="+mj-lt"/>
              <a:buAutoNum type="arabicPeriod"/>
            </a:pPr>
            <a:r>
              <a:rPr lang="en-US" sz="2800" dirty="0">
                <a:solidFill>
                  <a:srgbClr val="000000">
                    <a:lumMod val="50000"/>
                  </a:srgbClr>
                </a:solidFill>
                <a:latin typeface="Segoe UI Light" panose="020B0502040204020203" pitchFamily="34" charset="0"/>
                <a:cs typeface="Segoe UI Light" panose="020B0502040204020203" pitchFamily="34" charset="0"/>
              </a:rPr>
              <a:t>Always test after activation.</a:t>
            </a:r>
          </a:p>
          <a:p>
            <a:pPr marL="514350" indent="-514350" defTabSz="932742">
              <a:lnSpc>
                <a:spcPct val="100000"/>
              </a:lnSpc>
              <a:buFont typeface="+mj-lt"/>
              <a:buAutoNum type="arabicPeriod"/>
            </a:pPr>
            <a:endParaRPr lang="en-US" sz="2800" dirty="0">
              <a:solidFill>
                <a:srgbClr val="000000">
                  <a:lumMod val="50000"/>
                </a:srgbClr>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ACC2F3AE-8791-474C-B5CE-95339F618972}"/>
              </a:ext>
            </a:extLst>
          </p:cNvPr>
          <p:cNvSpPr txBox="1"/>
          <p:nvPr/>
        </p:nvSpPr>
        <p:spPr>
          <a:xfrm>
            <a:off x="3908422" y="5856795"/>
            <a:ext cx="10885118" cy="523220"/>
          </a:xfrm>
          <a:prstGeom prst="rect">
            <a:avLst/>
          </a:prstGeom>
          <a:noFill/>
        </p:spPr>
        <p:txBody>
          <a:bodyPr wrap="square">
            <a:spAutoFit/>
          </a:bodyPr>
          <a:lstStyle/>
          <a:p>
            <a:r>
              <a:rPr lang="en-US" sz="2800">
                <a:solidFill>
                  <a:schemeClr val="bg1"/>
                </a:solidFill>
                <a:latin typeface="+mj-lt"/>
              </a:rPr>
              <a:t>Communication is key!</a:t>
            </a:r>
          </a:p>
        </p:txBody>
      </p:sp>
      <p:pic>
        <p:nvPicPr>
          <p:cNvPr id="5" name="Picture 4" descr="Turn on the migrated workflow">
            <a:extLst>
              <a:ext uri="{FF2B5EF4-FFF2-40B4-BE49-F238E27FC236}">
                <a16:creationId xmlns:a16="http://schemas.microsoft.com/office/drawing/2014/main" id="{171CC648-E2CB-4213-AD58-834AF00FB014}"/>
              </a:ext>
            </a:extLst>
          </p:cNvPr>
          <p:cNvPicPr>
            <a:picLocks noChangeAspect="1"/>
          </p:cNvPicPr>
          <p:nvPr/>
        </p:nvPicPr>
        <p:blipFill>
          <a:blip r:embed="rId3"/>
          <a:stretch>
            <a:fillRect/>
          </a:stretch>
        </p:blipFill>
        <p:spPr>
          <a:xfrm>
            <a:off x="1185461" y="2231774"/>
            <a:ext cx="9821078" cy="4423468"/>
          </a:xfrm>
          <a:prstGeom prst="rect">
            <a:avLst/>
          </a:prstGeom>
        </p:spPr>
      </p:pic>
    </p:spTree>
    <p:extLst>
      <p:ext uri="{BB962C8B-B14F-4D97-AF65-F5344CB8AC3E}">
        <p14:creationId xmlns:p14="http://schemas.microsoft.com/office/powerpoint/2010/main" val="24800726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9688"/>
          </a:xfrm>
        </p:spPr>
        <p:txBody>
          <a:bodyPr/>
          <a:lstStyle/>
          <a:p>
            <a:r>
              <a:rPr lang="en-US" sz="7050">
                <a:cs typeface="Segoe UI"/>
              </a:rPr>
              <a:t>SPMT: Troubleshooting common issues and errors</a:t>
            </a:r>
          </a:p>
        </p:txBody>
      </p:sp>
    </p:spTree>
    <p:extLst>
      <p:ext uri="{BB962C8B-B14F-4D97-AF65-F5344CB8AC3E}">
        <p14:creationId xmlns:p14="http://schemas.microsoft.com/office/powerpoint/2010/main" val="13410876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Installation Issues </a:t>
            </a:r>
            <a:endParaRPr lang="en-US" sz="3529">
              <a:solidFill>
                <a:schemeClr val="accent3"/>
              </a:solidFill>
            </a:endParaRP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10839397" cy="3545586"/>
          </a:xfrm>
        </p:spPr>
        <p:txBody>
          <a:bodyPr/>
          <a:lstStyle/>
          <a:p>
            <a:r>
              <a:rPr lang="en-US" sz="2800">
                <a:solidFill>
                  <a:schemeClr val="tx1">
                    <a:lumMod val="50000"/>
                  </a:schemeClr>
                </a:solidFill>
              </a:rPr>
              <a:t>Ensure the migration machine has the recommended hardware requirements.</a:t>
            </a:r>
          </a:p>
          <a:p>
            <a:r>
              <a:rPr lang="en-US" sz="2800">
                <a:solidFill>
                  <a:schemeClr val="tx1">
                    <a:lumMod val="50000"/>
                  </a:schemeClr>
                </a:solidFill>
              </a:rPr>
              <a:t>Ensure the migration machine has the correct software prerequisites installed: .</a:t>
            </a:r>
            <a:r>
              <a:rPr lang="en-US" sz="2800" b="1">
                <a:solidFill>
                  <a:schemeClr val="tx1">
                    <a:lumMod val="50000"/>
                  </a:schemeClr>
                </a:solidFill>
              </a:rPr>
              <a:t>NET 4.6.2 </a:t>
            </a:r>
            <a:r>
              <a:rPr lang="en-US" sz="2800">
                <a:solidFill>
                  <a:schemeClr val="tx1">
                    <a:lumMod val="50000"/>
                  </a:schemeClr>
                </a:solidFill>
              </a:rPr>
              <a:t>and </a:t>
            </a:r>
            <a:r>
              <a:rPr lang="nn-NO" sz="2800" b="1">
                <a:solidFill>
                  <a:schemeClr val="tx1">
                    <a:lumMod val="50000"/>
                  </a:schemeClr>
                </a:solidFill>
              </a:rPr>
              <a:t>Microsoft Visual C++ 2015 Redistributable for X64</a:t>
            </a:r>
          </a:p>
          <a:p>
            <a:r>
              <a:rPr lang="en-US" sz="2800">
                <a:solidFill>
                  <a:schemeClr val="tx1">
                    <a:lumMod val="50000"/>
                  </a:schemeClr>
                </a:solidFill>
              </a:rPr>
              <a:t>Ensure the migration machine can reach the required endpoints.</a:t>
            </a:r>
          </a:p>
          <a:p>
            <a:r>
              <a:rPr lang="nn-NO" sz="2800">
                <a:solidFill>
                  <a:schemeClr val="tx1">
                    <a:lumMod val="50000"/>
                  </a:schemeClr>
                </a:solidFill>
              </a:rPr>
              <a:t>Make sure that any third-party </a:t>
            </a:r>
            <a:r>
              <a:rPr lang="nn-NO" sz="2800" b="1">
                <a:solidFill>
                  <a:schemeClr val="tx1">
                    <a:lumMod val="50000"/>
                  </a:schemeClr>
                </a:solidFill>
              </a:rPr>
              <a:t>antivirus</a:t>
            </a:r>
            <a:r>
              <a:rPr lang="nn-NO" sz="2800">
                <a:solidFill>
                  <a:schemeClr val="tx1">
                    <a:lumMod val="50000"/>
                  </a:schemeClr>
                </a:solidFill>
              </a:rPr>
              <a:t> installed on the migration machine is not interfering</a:t>
            </a:r>
            <a:endParaRPr lang="en-US" sz="2800">
              <a:solidFill>
                <a:schemeClr val="tx1">
                  <a:lumMod val="50000"/>
                </a:schemeClr>
              </a:solidFill>
            </a:endParaRPr>
          </a:p>
        </p:txBody>
      </p:sp>
      <p:sp>
        <p:nvSpPr>
          <p:cNvPr id="5" name="TextBox 4">
            <a:extLst>
              <a:ext uri="{FF2B5EF4-FFF2-40B4-BE49-F238E27FC236}">
                <a16:creationId xmlns:a16="http://schemas.microsoft.com/office/drawing/2014/main" id="{5EED472E-DE8C-4CE3-8376-F9B609231EAA}"/>
              </a:ext>
            </a:extLst>
          </p:cNvPr>
          <p:cNvSpPr txBox="1"/>
          <p:nvPr/>
        </p:nvSpPr>
        <p:spPr>
          <a:xfrm>
            <a:off x="600309" y="6343073"/>
            <a:ext cx="11324771" cy="307777"/>
          </a:xfrm>
          <a:prstGeom prst="rect">
            <a:avLst/>
          </a:prstGeom>
          <a:noFill/>
        </p:spPr>
        <p:txBody>
          <a:bodyPr wrap="square">
            <a:spAutoFit/>
          </a:bodyPr>
          <a:lstStyle/>
          <a:p>
            <a:pPr marL="0" indent="0">
              <a:buNone/>
            </a:pPr>
            <a:r>
              <a:rPr lang="en-US" sz="1400">
                <a:hlinkClick r:id="rId3"/>
              </a:rPr>
              <a:t>https://docs.microsoft.com/en-us/sharepointmigration/spmt-install-issues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5187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SPMT Migration Issues and Errors</a:t>
            </a:r>
            <a:endParaRPr lang="en-US" sz="3529">
              <a:solidFill>
                <a:schemeClr val="accent3"/>
              </a:solidFill>
            </a:endParaRPr>
          </a:p>
        </p:txBody>
      </p:sp>
      <p:graphicFrame>
        <p:nvGraphicFramePr>
          <p:cNvPr id="2" name="Table 1">
            <a:extLst>
              <a:ext uri="{FF2B5EF4-FFF2-40B4-BE49-F238E27FC236}">
                <a16:creationId xmlns:a16="http://schemas.microsoft.com/office/drawing/2014/main" id="{959A7028-EF52-48B1-9265-7AFB32ACD2CD}"/>
              </a:ext>
            </a:extLst>
          </p:cNvPr>
          <p:cNvGraphicFramePr>
            <a:graphicFrameLocks noGrp="1"/>
          </p:cNvGraphicFramePr>
          <p:nvPr>
            <p:extLst>
              <p:ext uri="{D42A27DB-BD31-4B8C-83A1-F6EECF244321}">
                <p14:modId xmlns:p14="http://schemas.microsoft.com/office/powerpoint/2010/main" val="2111677632"/>
              </p:ext>
            </p:extLst>
          </p:nvPr>
        </p:nvGraphicFramePr>
        <p:xfrm>
          <a:off x="469884" y="1189176"/>
          <a:ext cx="11302364" cy="5111803"/>
        </p:xfrm>
        <a:graphic>
          <a:graphicData uri="http://schemas.openxmlformats.org/drawingml/2006/table">
            <a:tbl>
              <a:tblPr firstRow="1" bandRow="1">
                <a:tableStyleId>{EB344D84-9AFB-497E-A393-DC336BA19D2E}</a:tableStyleId>
              </a:tblPr>
              <a:tblGrid>
                <a:gridCol w="3752711">
                  <a:extLst>
                    <a:ext uri="{9D8B030D-6E8A-4147-A177-3AD203B41FA5}">
                      <a16:colId xmlns:a16="http://schemas.microsoft.com/office/drawing/2014/main" val="4223229485"/>
                    </a:ext>
                  </a:extLst>
                </a:gridCol>
                <a:gridCol w="7549653">
                  <a:extLst>
                    <a:ext uri="{9D8B030D-6E8A-4147-A177-3AD203B41FA5}">
                      <a16:colId xmlns:a16="http://schemas.microsoft.com/office/drawing/2014/main" val="3653137459"/>
                    </a:ext>
                  </a:extLst>
                </a:gridCol>
              </a:tblGrid>
              <a:tr h="249384">
                <a:tc>
                  <a:txBody>
                    <a:bodyPr/>
                    <a:lstStyle/>
                    <a:p>
                      <a:pPr algn="l" fontAlgn="b"/>
                      <a:r>
                        <a:rPr lang="en-US" sz="1600">
                          <a:effectLst/>
                        </a:rPr>
                        <a:t>Message</a:t>
                      </a:r>
                      <a:endParaRPr lang="en-US" sz="1600" b="1" i="0">
                        <a:effectLst/>
                        <a:latin typeface="Segoe UI"/>
                      </a:endParaRPr>
                    </a:p>
                  </a:txBody>
                  <a:tcPr marL="8608" marR="8608" marT="6456" marB="6456" anchor="b"/>
                </a:tc>
                <a:tc>
                  <a:txBody>
                    <a:bodyPr/>
                    <a:lstStyle/>
                    <a:p>
                      <a:pPr algn="l" fontAlgn="b"/>
                      <a:r>
                        <a:rPr lang="en-US" sz="1600">
                          <a:effectLst/>
                        </a:rPr>
                        <a:t>Do this</a:t>
                      </a:r>
                      <a:endParaRPr lang="en-US" sz="1600" b="1" i="0">
                        <a:effectLst/>
                        <a:latin typeface="Segoe UI"/>
                      </a:endParaRPr>
                    </a:p>
                  </a:txBody>
                  <a:tcPr marL="8608" marR="8608" marT="6456" marB="6456" anchor="b"/>
                </a:tc>
                <a:extLst>
                  <a:ext uri="{0D108BD9-81ED-4DB2-BD59-A6C34878D82A}">
                    <a16:rowId xmlns:a16="http://schemas.microsoft.com/office/drawing/2014/main" val="2212080537"/>
                  </a:ext>
                </a:extLst>
              </a:tr>
              <a:tr h="1336601">
                <a:tc>
                  <a:txBody>
                    <a:bodyPr/>
                    <a:lstStyle/>
                    <a:p>
                      <a:pPr algn="l" fontAlgn="t"/>
                      <a:r>
                        <a:rPr lang="en-US" sz="1600" b="0">
                          <a:solidFill>
                            <a:schemeClr val="tx1">
                              <a:lumMod val="50000"/>
                            </a:schemeClr>
                          </a:solidFill>
                          <a:effectLst/>
                        </a:rPr>
                        <a:t>We are unable to connect to the site you provided</a:t>
                      </a:r>
                      <a:endParaRPr lang="en-US" sz="1600" b="0" i="0">
                        <a:solidFill>
                          <a:schemeClr val="tx1">
                            <a:lumMod val="50000"/>
                          </a:schemeClr>
                        </a:solidFill>
                        <a:effectLst/>
                        <a:latin typeface="Segoe UI"/>
                      </a:endParaRPr>
                    </a:p>
                  </a:txBody>
                  <a:tcPr marL="8608" marR="8608" marT="6456" marB="6456"/>
                </a:tc>
                <a:tc>
                  <a:txBody>
                    <a:bodyPr/>
                    <a:lstStyle/>
                    <a:p>
                      <a:pPr marL="285750" indent="-285750" algn="l" fontAlgn="t">
                        <a:buFont typeface="Arial" panose="020B0604020202020204" pitchFamily="34" charset="0"/>
                        <a:buChar char="•"/>
                      </a:pPr>
                      <a:r>
                        <a:rPr lang="en-US" sz="1600">
                          <a:solidFill>
                            <a:schemeClr val="tx1"/>
                          </a:solidFill>
                          <a:effectLst/>
                        </a:rPr>
                        <a:t>Check if the list exists or if you can access it in the source site and target site from your computer.</a:t>
                      </a:r>
                    </a:p>
                    <a:p>
                      <a:pPr marL="285750" indent="-285750" algn="l" fontAlgn="t">
                        <a:buFont typeface="Arial" panose="020B0604020202020204" pitchFamily="34" charset="0"/>
                        <a:buChar char="•"/>
                      </a:pPr>
                      <a:r>
                        <a:rPr lang="en-US" sz="1600">
                          <a:solidFill>
                            <a:schemeClr val="tx1"/>
                          </a:solidFill>
                          <a:effectLst/>
                        </a:rPr>
                        <a:t>Confirm you have signed into SPMT with an account that has access to the site.</a:t>
                      </a:r>
                    </a:p>
                    <a:p>
                      <a:pPr marL="285750" indent="-285750" algn="l" fontAlgn="t">
                        <a:buFont typeface="Arial" panose="020B0604020202020204" pitchFamily="34" charset="0"/>
                        <a:buChar char="•"/>
                      </a:pPr>
                      <a:r>
                        <a:rPr lang="en-US" sz="1600">
                          <a:solidFill>
                            <a:schemeClr val="tx1"/>
                          </a:solidFill>
                          <a:effectLst/>
                        </a:rPr>
                        <a:t>Confirm the URL you entered is correct and follows the proper format.</a:t>
                      </a:r>
                      <a:br>
                        <a:rPr lang="en-US" sz="1600">
                          <a:solidFill>
                            <a:schemeClr val="tx1"/>
                          </a:solidFill>
                          <a:effectLst/>
                        </a:rPr>
                      </a:br>
                      <a:r>
                        <a:rPr lang="en-US" sz="1600">
                          <a:solidFill>
                            <a:schemeClr val="tx1"/>
                          </a:solidFill>
                          <a:effectLst/>
                        </a:rPr>
                        <a:t>Example:  </a:t>
                      </a:r>
                      <a:r>
                        <a:rPr lang="en-US" sz="1600">
                          <a:solidFill>
                            <a:schemeClr val="tx1"/>
                          </a:solidFill>
                          <a:effectLst/>
                          <a:hlinkClick r:id="rId3">
                            <a:extLst>
                              <a:ext uri="{A12FA001-AC4F-418D-AE19-62706E023703}">
                                <ahyp:hlinkClr xmlns:ahyp="http://schemas.microsoft.com/office/drawing/2018/hyperlinkcolor" val="tx"/>
                              </a:ext>
                            </a:extLst>
                          </a:hlinkClick>
                        </a:rPr>
                        <a:t>https://contoso.sharepoint.com/teams/SiteTitle</a:t>
                      </a:r>
                      <a:r>
                        <a:rPr lang="en-US" sz="1600">
                          <a:solidFill>
                            <a:schemeClr val="tx1"/>
                          </a:solidFill>
                          <a:effectLst/>
                        </a:rPr>
                        <a:t>  </a:t>
                      </a:r>
                      <a:endParaRPr lang="en-US" sz="1600" i="0">
                        <a:solidFill>
                          <a:schemeClr val="tx1"/>
                        </a:solidFill>
                        <a:effectLst/>
                        <a:latin typeface="Segoe UI"/>
                      </a:endParaRPr>
                    </a:p>
                  </a:txBody>
                  <a:tcPr marL="8608" marR="8608" marT="6456" marB="6456"/>
                </a:tc>
                <a:extLst>
                  <a:ext uri="{0D108BD9-81ED-4DB2-BD59-A6C34878D82A}">
                    <a16:rowId xmlns:a16="http://schemas.microsoft.com/office/drawing/2014/main" val="459621900"/>
                  </a:ext>
                </a:extLst>
              </a:tr>
              <a:tr h="576879">
                <a:tc>
                  <a:txBody>
                    <a:bodyPr/>
                    <a:lstStyle/>
                    <a:p>
                      <a:pPr algn="l" fontAlgn="t"/>
                      <a:r>
                        <a:rPr lang="en-US" sz="1600" b="0">
                          <a:solidFill>
                            <a:schemeClr val="tx1">
                              <a:lumMod val="50000"/>
                            </a:schemeClr>
                          </a:solidFill>
                          <a:effectLst/>
                        </a:rPr>
                        <a:t>Invalid source folder</a:t>
                      </a:r>
                      <a:endParaRPr lang="en-US" sz="1600" b="0" i="0">
                        <a:solidFill>
                          <a:schemeClr val="tx1">
                            <a:lumMod val="50000"/>
                          </a:schemeClr>
                        </a:solidFill>
                        <a:effectLst/>
                        <a:latin typeface="Segoe UI"/>
                      </a:endParaRPr>
                    </a:p>
                  </a:txBody>
                  <a:tcPr marL="8608" marR="8608" marT="6456" marB="6456"/>
                </a:tc>
                <a:tc>
                  <a:txBody>
                    <a:bodyPr/>
                    <a:lstStyle/>
                    <a:p>
                      <a:pPr marL="285750" indent="-285750" algn="l" fontAlgn="t">
                        <a:buFont typeface="Arial" panose="020B0604020202020204" pitchFamily="34" charset="0"/>
                        <a:buChar char="•"/>
                      </a:pPr>
                      <a:r>
                        <a:rPr lang="en-US" sz="1600">
                          <a:solidFill>
                            <a:schemeClr val="tx1">
                              <a:lumMod val="50000"/>
                            </a:schemeClr>
                          </a:solidFill>
                          <a:effectLst/>
                        </a:rPr>
                        <a:t>Confirm the path you entered is correct and follows the proper format.</a:t>
                      </a:r>
                      <a:br>
                        <a:rPr lang="en-US" sz="1600">
                          <a:solidFill>
                            <a:schemeClr val="tx1">
                              <a:lumMod val="50000"/>
                            </a:schemeClr>
                          </a:solidFill>
                          <a:effectLst/>
                        </a:rPr>
                      </a:br>
                      <a:r>
                        <a:rPr lang="en-US" sz="1600">
                          <a:solidFill>
                            <a:schemeClr val="tx1">
                              <a:lumMod val="50000"/>
                            </a:schemeClr>
                          </a:solidFill>
                          <a:effectLst/>
                        </a:rPr>
                        <a:t>Confirm the user of SPMT has read access to the folder.</a:t>
                      </a:r>
                    </a:p>
                    <a:p>
                      <a:pPr marL="285750" lvl="0" indent="-285750" algn="l">
                        <a:buFont typeface="Arial" panose="020B0604020202020204" pitchFamily="34" charset="0"/>
                        <a:buChar char="•"/>
                      </a:pPr>
                      <a:r>
                        <a:rPr lang="en-US" sz="1600">
                          <a:solidFill>
                            <a:schemeClr val="tx1">
                              <a:lumMod val="50000"/>
                            </a:schemeClr>
                          </a:solidFill>
                          <a:effectLst/>
                        </a:rPr>
                        <a:t>"Forms" is a reserved/hidden folder for the Root of all Document Libraries</a:t>
                      </a:r>
                    </a:p>
                    <a:p>
                      <a:pPr marL="285750" indent="-285750" algn="l" fontAlgn="t">
                        <a:buFont typeface="Arial" panose="020B0604020202020204" pitchFamily="34" charset="0"/>
                        <a:buChar char="•"/>
                      </a:pPr>
                      <a:endParaRPr lang="en-US" sz="1600" i="0">
                        <a:solidFill>
                          <a:schemeClr val="tx1">
                            <a:lumMod val="50000"/>
                          </a:schemeClr>
                        </a:solidFill>
                        <a:effectLst/>
                        <a:latin typeface="Segoe UI"/>
                      </a:endParaRPr>
                    </a:p>
                  </a:txBody>
                  <a:tcPr marL="8608" marR="8608" marT="6456" marB="6456"/>
                </a:tc>
                <a:extLst>
                  <a:ext uri="{0D108BD9-81ED-4DB2-BD59-A6C34878D82A}">
                    <a16:rowId xmlns:a16="http://schemas.microsoft.com/office/drawing/2014/main" val="2657966783"/>
                  </a:ext>
                </a:extLst>
              </a:tr>
              <a:tr h="1045444">
                <a:tc>
                  <a:txBody>
                    <a:bodyPr/>
                    <a:lstStyle/>
                    <a:p>
                      <a:pPr algn="l" fontAlgn="t"/>
                      <a:r>
                        <a:rPr lang="en-US" sz="1600" b="0">
                          <a:solidFill>
                            <a:schemeClr val="tx1">
                              <a:lumMod val="50000"/>
                            </a:schemeClr>
                          </a:solidFill>
                          <a:effectLst/>
                        </a:rPr>
                        <a:t>The site cannot be created or updated</a:t>
                      </a:r>
                      <a:endParaRPr lang="en-US" sz="1600" b="0" i="0">
                        <a:solidFill>
                          <a:schemeClr val="tx1">
                            <a:lumMod val="50000"/>
                          </a:schemeClr>
                        </a:solidFill>
                        <a:effectLst/>
                        <a:latin typeface="Segoe UI"/>
                      </a:endParaRPr>
                    </a:p>
                  </a:txBody>
                  <a:tcPr marL="8608" marR="8608" marT="6456" marB="6456"/>
                </a:tc>
                <a:tc>
                  <a:txBody>
                    <a:bodyPr/>
                    <a:lstStyle/>
                    <a:p>
                      <a:pPr marL="285750" indent="-285750" algn="l" fontAlgn="t">
                        <a:buFont typeface="Arial" panose="020B0604020202020204" pitchFamily="34" charset="0"/>
                        <a:buChar char="•"/>
                      </a:pPr>
                      <a:r>
                        <a:rPr lang="en-US" sz="1600">
                          <a:solidFill>
                            <a:schemeClr val="tx1">
                              <a:lumMod val="50000"/>
                            </a:schemeClr>
                          </a:solidFill>
                          <a:effectLst/>
                        </a:rPr>
                        <a:t>Confirm the URL is valid.</a:t>
                      </a:r>
                    </a:p>
                    <a:p>
                      <a:pPr marL="285750" indent="-285750" algn="l" fontAlgn="t">
                        <a:buFont typeface="Arial" panose="020B0604020202020204" pitchFamily="34" charset="0"/>
                        <a:buChar char="•"/>
                      </a:pPr>
                      <a:r>
                        <a:rPr lang="en-US" sz="1600">
                          <a:solidFill>
                            <a:schemeClr val="tx1">
                              <a:lumMod val="50000"/>
                            </a:schemeClr>
                          </a:solidFill>
                          <a:effectLst/>
                        </a:rPr>
                        <a:t>Confirm you are the site collection administrator.</a:t>
                      </a:r>
                    </a:p>
                    <a:p>
                      <a:pPr marL="285750" indent="-285750" algn="l" fontAlgn="t">
                        <a:buFont typeface="Arial" panose="020B0604020202020204" pitchFamily="34" charset="0"/>
                        <a:buChar char="•"/>
                      </a:pPr>
                      <a:r>
                        <a:rPr lang="en-US" sz="1600">
                          <a:solidFill>
                            <a:schemeClr val="tx1">
                              <a:lumMod val="50000"/>
                            </a:schemeClr>
                          </a:solidFill>
                          <a:effectLst/>
                        </a:rPr>
                        <a:t>Create the site manually and point the migration tool to this newly created site.</a:t>
                      </a:r>
                      <a:endParaRPr lang="en-US" sz="1600" i="0">
                        <a:solidFill>
                          <a:schemeClr val="tx1">
                            <a:lumMod val="50000"/>
                          </a:schemeClr>
                        </a:solidFill>
                        <a:effectLst/>
                        <a:latin typeface="Segoe UI"/>
                      </a:endParaRPr>
                    </a:p>
                  </a:txBody>
                  <a:tcPr marL="8608" marR="8608" marT="6456" marB="6456"/>
                </a:tc>
                <a:extLst>
                  <a:ext uri="{0D108BD9-81ED-4DB2-BD59-A6C34878D82A}">
                    <a16:rowId xmlns:a16="http://schemas.microsoft.com/office/drawing/2014/main" val="3666395217"/>
                  </a:ext>
                </a:extLst>
              </a:tr>
              <a:tr h="324314">
                <a:tc>
                  <a:txBody>
                    <a:bodyPr/>
                    <a:lstStyle/>
                    <a:p>
                      <a:pPr algn="l" fontAlgn="t"/>
                      <a:r>
                        <a:rPr lang="en-US" sz="1600" b="0">
                          <a:solidFill>
                            <a:schemeClr val="tx1">
                              <a:lumMod val="50000"/>
                            </a:schemeClr>
                          </a:solidFill>
                          <a:effectLst/>
                        </a:rPr>
                        <a:t>Scan file failure: The folder name is invalid</a:t>
                      </a:r>
                      <a:endParaRPr lang="en-US" sz="1600" b="0" i="0">
                        <a:solidFill>
                          <a:schemeClr val="tx1">
                            <a:lumMod val="50000"/>
                          </a:schemeClr>
                        </a:solidFill>
                        <a:effectLst/>
                        <a:latin typeface="Segoe UI"/>
                      </a:endParaRPr>
                    </a:p>
                  </a:txBody>
                  <a:tcPr marL="8608" marR="8608" marT="6456" marB="6456"/>
                </a:tc>
                <a:tc>
                  <a:txBody>
                    <a:bodyPr/>
                    <a:lstStyle/>
                    <a:p>
                      <a:pPr algn="l" fontAlgn="t"/>
                      <a:r>
                        <a:rPr lang="en-US" sz="1600">
                          <a:solidFill>
                            <a:schemeClr val="tx1">
                              <a:lumMod val="50000"/>
                            </a:schemeClr>
                          </a:solidFill>
                          <a:effectLst/>
                        </a:rPr>
                        <a:t>See </a:t>
                      </a:r>
                      <a:r>
                        <a:rPr lang="en-US" sz="1600" u="none" strike="noStrike">
                          <a:solidFill>
                            <a:schemeClr val="tx1">
                              <a:lumMod val="50000"/>
                            </a:schemeClr>
                          </a:solidFill>
                          <a:effectLst/>
                          <a:hlinkClick r:id="rId4">
                            <a:extLst>
                              <a:ext uri="{A12FA001-AC4F-418D-AE19-62706E023703}">
                                <ahyp:hlinkClr xmlns:ahyp="http://schemas.microsoft.com/office/drawing/2018/hyperlinkcolor" val="tx"/>
                              </a:ext>
                            </a:extLst>
                          </a:hlinkClick>
                        </a:rPr>
                        <a:t>Invalid file names and file types in OneDrive and SharePoint</a:t>
                      </a:r>
                      <a:endParaRPr lang="en-US" sz="1600" i="0">
                        <a:solidFill>
                          <a:schemeClr val="tx1">
                            <a:lumMod val="50000"/>
                          </a:schemeClr>
                        </a:solidFill>
                        <a:effectLst/>
                        <a:latin typeface="Segoe UI"/>
                      </a:endParaRPr>
                    </a:p>
                  </a:txBody>
                  <a:tcPr marL="8608" marR="8608" marT="6456" marB="6456"/>
                </a:tc>
                <a:extLst>
                  <a:ext uri="{0D108BD9-81ED-4DB2-BD59-A6C34878D82A}">
                    <a16:rowId xmlns:a16="http://schemas.microsoft.com/office/drawing/2014/main" val="1597885547"/>
                  </a:ext>
                </a:extLst>
              </a:tr>
              <a:tr h="984142">
                <a:tc>
                  <a:txBody>
                    <a:bodyPr/>
                    <a:lstStyle/>
                    <a:p>
                      <a:pPr algn="l" fontAlgn="t"/>
                      <a:r>
                        <a:rPr lang="en-US" sz="1600" b="0">
                          <a:solidFill>
                            <a:schemeClr val="tx1">
                              <a:lumMod val="50000"/>
                            </a:schemeClr>
                          </a:solidFill>
                          <a:effectLst/>
                        </a:rPr>
                        <a:t>Scan file failure: Target path is too long</a:t>
                      </a:r>
                      <a:endParaRPr lang="en-US" sz="1600" b="0" i="0">
                        <a:solidFill>
                          <a:schemeClr val="tx1">
                            <a:lumMod val="50000"/>
                          </a:schemeClr>
                        </a:solidFill>
                        <a:effectLst/>
                        <a:latin typeface="Segoe UI"/>
                      </a:endParaRPr>
                    </a:p>
                  </a:txBody>
                  <a:tcPr marL="8608" marR="8608" marT="6456" marB="6456"/>
                </a:tc>
                <a:tc>
                  <a:txBody>
                    <a:bodyPr/>
                    <a:lstStyle/>
                    <a:p>
                      <a:pPr algn="l" fontAlgn="t"/>
                      <a:r>
                        <a:rPr lang="en-US" sz="1600">
                          <a:solidFill>
                            <a:schemeClr val="tx1">
                              <a:lumMod val="50000"/>
                            </a:schemeClr>
                          </a:solidFill>
                          <a:effectLst/>
                        </a:rPr>
                        <a:t>The entire path must contain fewer than </a:t>
                      </a:r>
                      <a:r>
                        <a:rPr lang="en-US" sz="1600" b="1">
                          <a:solidFill>
                            <a:schemeClr val="tx1">
                              <a:lumMod val="50000"/>
                            </a:schemeClr>
                          </a:solidFill>
                          <a:effectLst/>
                        </a:rPr>
                        <a:t>400 characters</a:t>
                      </a:r>
                      <a:r>
                        <a:rPr lang="en-US" sz="1600">
                          <a:solidFill>
                            <a:schemeClr val="tx1">
                              <a:lumMod val="50000"/>
                            </a:schemeClr>
                          </a:solidFill>
                          <a:effectLst/>
                        </a:rPr>
                        <a:t>.</a:t>
                      </a:r>
                    </a:p>
                    <a:p>
                      <a:pPr algn="l" fontAlgn="t"/>
                      <a:r>
                        <a:rPr lang="en-US" sz="1600">
                          <a:solidFill>
                            <a:schemeClr val="tx1">
                              <a:lumMod val="50000"/>
                            </a:schemeClr>
                          </a:solidFill>
                          <a:effectLst/>
                        </a:rPr>
                        <a:t>(this applies to OneDrive, OneDrive for Business and SharePoint Online)</a:t>
                      </a:r>
                      <a:endParaRPr lang="en-US" sz="1600" i="0">
                        <a:solidFill>
                          <a:schemeClr val="tx1">
                            <a:lumMod val="50000"/>
                          </a:schemeClr>
                        </a:solidFill>
                        <a:effectLst/>
                        <a:latin typeface="Segoe UI"/>
                      </a:endParaRPr>
                    </a:p>
                  </a:txBody>
                  <a:tcPr marL="8608" marR="8608" marT="6456" marB="6456"/>
                </a:tc>
                <a:extLst>
                  <a:ext uri="{0D108BD9-81ED-4DB2-BD59-A6C34878D82A}">
                    <a16:rowId xmlns:a16="http://schemas.microsoft.com/office/drawing/2014/main" val="879353596"/>
                  </a:ext>
                </a:extLst>
              </a:tr>
            </a:tbl>
          </a:graphicData>
        </a:graphic>
      </p:graphicFrame>
      <p:sp>
        <p:nvSpPr>
          <p:cNvPr id="3" name="TextBox 2">
            <a:extLst>
              <a:ext uri="{FF2B5EF4-FFF2-40B4-BE49-F238E27FC236}">
                <a16:creationId xmlns:a16="http://schemas.microsoft.com/office/drawing/2014/main" id="{BA2A5770-A175-41CA-9596-676DC4E792DE}"/>
              </a:ext>
            </a:extLst>
          </p:cNvPr>
          <p:cNvSpPr txBox="1"/>
          <p:nvPr/>
        </p:nvSpPr>
        <p:spPr>
          <a:xfrm>
            <a:off x="356326" y="6368635"/>
            <a:ext cx="7817781" cy="489365"/>
          </a:xfrm>
          <a:prstGeom prst="rect">
            <a:avLst/>
          </a:prstGeom>
          <a:noFill/>
        </p:spPr>
        <p:txBody>
          <a:bodyPr wrap="none" lIns="182880" tIns="146304" rIns="182880" bIns="146304" rtlCol="0">
            <a:spAutoFit/>
          </a:bodyPr>
          <a:lstStyle/>
          <a:p>
            <a:pPr>
              <a:lnSpc>
                <a:spcPct val="90000"/>
              </a:lnSpc>
              <a:spcAft>
                <a:spcPts val="600"/>
              </a:spcAft>
            </a:pPr>
            <a:r>
              <a:rPr lang="en-US" sz="1400">
                <a:hlinkClick r:id="rId5"/>
              </a:rPr>
              <a:t>https://docs.microsoft.com/en-us/sharepointmigration/troubleshooting-common-spmt-issues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81948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Issues FAQ</a:t>
            </a:r>
            <a:endParaRPr lang="en-US" sz="3529">
              <a:solidFill>
                <a:schemeClr val="accent3"/>
              </a:solidFill>
            </a:endParaRPr>
          </a:p>
        </p:txBody>
      </p:sp>
      <p:sp>
        <p:nvSpPr>
          <p:cNvPr id="5" name="Text Placeholder 1">
            <a:extLst>
              <a:ext uri="{FF2B5EF4-FFF2-40B4-BE49-F238E27FC236}">
                <a16:creationId xmlns:a16="http://schemas.microsoft.com/office/drawing/2014/main" id="{0DE159A4-B520-428E-B461-8117EEF90269}"/>
              </a:ext>
            </a:extLst>
          </p:cNvPr>
          <p:cNvSpPr txBox="1">
            <a:spLocks/>
          </p:cNvSpPr>
          <p:nvPr/>
        </p:nvSpPr>
        <p:spPr>
          <a:xfrm>
            <a:off x="269240" y="1189494"/>
            <a:ext cx="10839397" cy="32439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solidFill>
                  <a:schemeClr val="tx1">
                    <a:lumMod val="50000"/>
                  </a:schemeClr>
                </a:solidFill>
                <a:cs typeface="Segoe UI Light"/>
              </a:rPr>
              <a:t>My migration is going slow.  What can I do?</a:t>
            </a:r>
          </a:p>
          <a:p>
            <a:r>
              <a:rPr lang="en-US" sz="2800">
                <a:solidFill>
                  <a:schemeClr val="tx1">
                    <a:lumMod val="50000"/>
                  </a:schemeClr>
                </a:solidFill>
                <a:cs typeface="Segoe UI Light"/>
              </a:rPr>
              <a:t>I am continually getting throttled while I attempting to migrate. Can Microsoft turn off the throttle to help me with migration?</a:t>
            </a:r>
          </a:p>
          <a:p>
            <a:r>
              <a:rPr lang="en-US" sz="2800">
                <a:solidFill>
                  <a:schemeClr val="tx1">
                    <a:lumMod val="50000"/>
                  </a:schemeClr>
                </a:solidFill>
                <a:cs typeface="Segoe UI Light"/>
              </a:rPr>
              <a:t>How much can I migrate per day?</a:t>
            </a:r>
          </a:p>
          <a:p>
            <a:r>
              <a:rPr lang="en-US" sz="2800">
                <a:solidFill>
                  <a:schemeClr val="tx1">
                    <a:lumMod val="50000"/>
                  </a:schemeClr>
                </a:solidFill>
                <a:cs typeface="Segoe UI Light"/>
              </a:rPr>
              <a:t>I have tried everything, but nothing works. Now what do I do?</a:t>
            </a:r>
          </a:p>
          <a:p>
            <a:r>
              <a:rPr lang="en-US" sz="2800">
                <a:solidFill>
                  <a:schemeClr val="tx1">
                    <a:lumMod val="50000"/>
                  </a:schemeClr>
                </a:solidFill>
                <a:cs typeface="Segoe UI Light"/>
              </a:rPr>
              <a:t>My migration is blocked with a consistent high volume of Http 503 errors (“Server Too Busy”)?</a:t>
            </a:r>
          </a:p>
        </p:txBody>
      </p:sp>
    </p:spTree>
    <p:extLst>
      <p:ext uri="{BB962C8B-B14F-4D97-AF65-F5344CB8AC3E}">
        <p14:creationId xmlns:p14="http://schemas.microsoft.com/office/powerpoint/2010/main" val="11892401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Feedback</a:t>
            </a:r>
            <a:endParaRPr lang="en-US" sz="3529">
              <a:solidFill>
                <a:schemeClr val="accent3"/>
              </a:solidFill>
            </a:endParaRPr>
          </a:p>
        </p:txBody>
      </p:sp>
      <p:sp>
        <p:nvSpPr>
          <p:cNvPr id="6" name="Text Placeholder 1">
            <a:extLst>
              <a:ext uri="{FF2B5EF4-FFF2-40B4-BE49-F238E27FC236}">
                <a16:creationId xmlns:a16="http://schemas.microsoft.com/office/drawing/2014/main" id="{06C44F6A-B919-4181-BB70-216C3A9251F9}"/>
              </a:ext>
            </a:extLst>
          </p:cNvPr>
          <p:cNvSpPr>
            <a:spLocks noGrp="1"/>
          </p:cNvSpPr>
          <p:nvPr>
            <p:ph type="body" sz="quarter" idx="10"/>
          </p:nvPr>
        </p:nvSpPr>
        <p:spPr>
          <a:xfrm>
            <a:off x="269240" y="1189494"/>
            <a:ext cx="10839397" cy="1994392"/>
          </a:xfrm>
        </p:spPr>
        <p:txBody>
          <a:bodyPr vert="horz" wrap="square" lIns="146304" tIns="91440" rIns="146304" bIns="91440" rtlCol="0" anchor="t">
            <a:spAutoFit/>
          </a:bodyPr>
          <a:lstStyle/>
          <a:p>
            <a:pPr marL="335915" indent="-335915"/>
            <a:r>
              <a:rPr lang="en-US" sz="2800" b="1">
                <a:solidFill>
                  <a:schemeClr val="tx1">
                    <a:lumMod val="50000"/>
                  </a:schemeClr>
                </a:solidFill>
              </a:rPr>
              <a:t>Feedback in SPMT tool </a:t>
            </a:r>
            <a:endParaRPr lang="en-US"/>
          </a:p>
          <a:p>
            <a:pPr marL="572135" lvl="1" indent="-335915"/>
            <a:r>
              <a:rPr lang="en-US" sz="2800">
                <a:solidFill>
                  <a:schemeClr val="tx1">
                    <a:lumMod val="50000"/>
                  </a:schemeClr>
                </a:solidFill>
                <a:latin typeface="+mj-lt"/>
              </a:rPr>
              <a:t>Share feedback in the migration tool: </a:t>
            </a:r>
            <a:r>
              <a:rPr lang="en-US" sz="2800">
                <a:solidFill>
                  <a:schemeClr val="tx1">
                    <a:lumMod val="50000"/>
                  </a:schemeClr>
                </a:solidFill>
                <a:latin typeface="+mj-lt"/>
                <a:sym typeface="Wingdings" panose="05000000000000000000" pitchFamily="2" charset="2"/>
              </a:rPr>
              <a:t></a:t>
            </a:r>
            <a:r>
              <a:rPr lang="en-US" sz="2800">
                <a:solidFill>
                  <a:schemeClr val="tx1">
                    <a:lumMod val="50000"/>
                  </a:schemeClr>
                </a:solidFill>
                <a:latin typeface="+mj-lt"/>
              </a:rPr>
              <a:t> </a:t>
            </a:r>
            <a:endParaRPr lang="en-US" sz="2800">
              <a:solidFill>
                <a:schemeClr val="tx1">
                  <a:lumMod val="50000"/>
                </a:schemeClr>
              </a:solidFill>
              <a:latin typeface="+mj-lt"/>
              <a:cs typeface="Segoe UI Light"/>
            </a:endParaRPr>
          </a:p>
          <a:p>
            <a:pPr marL="335915" indent="-335915"/>
            <a:endParaRPr lang="en-US" sz="2800">
              <a:solidFill>
                <a:schemeClr val="tx1">
                  <a:lumMod val="50000"/>
                </a:schemeClr>
              </a:solidFill>
              <a:cs typeface="Segoe UI Light"/>
            </a:endParaRPr>
          </a:p>
          <a:p>
            <a:pPr marL="335915" indent="-335915"/>
            <a:endParaRPr lang="en-US" sz="2800">
              <a:solidFill>
                <a:schemeClr val="tx1">
                  <a:lumMod val="75000"/>
                </a:schemeClr>
              </a:solidFill>
              <a:cs typeface="Segoe UI Light"/>
            </a:endParaRPr>
          </a:p>
        </p:txBody>
      </p:sp>
      <p:pic>
        <p:nvPicPr>
          <p:cNvPr id="3" name="Picture 2" descr="Screenshot showing the Report Feedback icon within the SPMT tool UI">
            <a:extLst>
              <a:ext uri="{FF2B5EF4-FFF2-40B4-BE49-F238E27FC236}">
                <a16:creationId xmlns:a16="http://schemas.microsoft.com/office/drawing/2014/main" id="{159A7FF4-20E2-44B0-AC8C-223A0ABE3559}"/>
              </a:ext>
            </a:extLst>
          </p:cNvPr>
          <p:cNvPicPr>
            <a:picLocks noChangeAspect="1"/>
          </p:cNvPicPr>
          <p:nvPr/>
        </p:nvPicPr>
        <p:blipFill>
          <a:blip r:embed="rId3"/>
          <a:stretch>
            <a:fillRect/>
          </a:stretch>
        </p:blipFill>
        <p:spPr>
          <a:xfrm>
            <a:off x="7500410" y="1670849"/>
            <a:ext cx="1467360" cy="556398"/>
          </a:xfrm>
          <a:prstGeom prst="rect">
            <a:avLst/>
          </a:prstGeom>
        </p:spPr>
      </p:pic>
    </p:spTree>
    <p:extLst>
      <p:ext uri="{BB962C8B-B14F-4D97-AF65-F5344CB8AC3E}">
        <p14:creationId xmlns:p14="http://schemas.microsoft.com/office/powerpoint/2010/main" val="10144216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1880762"/>
            <a:ext cx="6058236" cy="1929759"/>
          </a:xfrm>
        </p:spPr>
        <p:txBody>
          <a:bodyPr/>
          <a:lstStyle/>
          <a:p>
            <a:pPr algn="ctr"/>
            <a:r>
              <a:rPr lang="en-US" sz="4800">
                <a:solidFill>
                  <a:schemeClr val="tx2"/>
                </a:solidFill>
                <a:cs typeface="Segoe UI"/>
              </a:rPr>
              <a:t>Scenario 4.1</a:t>
            </a:r>
            <a:r>
              <a:rPr lang="en-US" sz="3900">
                <a:cs typeface="Segoe UI"/>
              </a:rPr>
              <a:t> </a:t>
            </a:r>
            <a:br>
              <a:rPr lang="en-US" sz="3900"/>
            </a:br>
            <a:r>
              <a:rPr lang="en-US" sz="3900">
                <a:solidFill>
                  <a:schemeClr val="accent3"/>
                </a:solidFill>
                <a:cs typeface="Segoe UI"/>
              </a:rPr>
              <a:t>Migrate SharePoint Server content to SharePoint Online</a:t>
            </a:r>
          </a:p>
        </p:txBody>
      </p:sp>
    </p:spTree>
    <p:extLst>
      <p:ext uri="{BB962C8B-B14F-4D97-AF65-F5344CB8AC3E}">
        <p14:creationId xmlns:p14="http://schemas.microsoft.com/office/powerpoint/2010/main" val="25812887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1880762"/>
            <a:ext cx="6058236" cy="3010055"/>
          </a:xfrm>
        </p:spPr>
        <p:txBody>
          <a:bodyPr/>
          <a:lstStyle/>
          <a:p>
            <a:pPr algn="ctr"/>
            <a:r>
              <a:rPr lang="en-US" sz="4800">
                <a:solidFill>
                  <a:schemeClr val="tx2"/>
                </a:solidFill>
                <a:cs typeface="Segoe UI"/>
              </a:rPr>
              <a:t>Scenario 4.2</a:t>
            </a:r>
            <a:r>
              <a:rPr lang="en-US" sz="3900">
                <a:cs typeface="Segoe UI"/>
              </a:rPr>
              <a:t> </a:t>
            </a:r>
            <a:br>
              <a:rPr lang="en-US" sz="3900"/>
            </a:br>
            <a:r>
              <a:rPr lang="en-US" sz="3900">
                <a:solidFill>
                  <a:schemeClr val="accent3"/>
                </a:solidFill>
                <a:cs typeface="Segoe UI"/>
              </a:rPr>
              <a:t>Migrate SharePoint Server content to SharePoint Online then connect to Microsoft Teams</a:t>
            </a:r>
          </a:p>
        </p:txBody>
      </p:sp>
    </p:spTree>
    <p:extLst>
      <p:ext uri="{BB962C8B-B14F-4D97-AF65-F5344CB8AC3E}">
        <p14:creationId xmlns:p14="http://schemas.microsoft.com/office/powerpoint/2010/main" val="2852741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1880762"/>
            <a:ext cx="6058236" cy="2469907"/>
          </a:xfrm>
        </p:spPr>
        <p:txBody>
          <a:bodyPr/>
          <a:lstStyle/>
          <a:p>
            <a:pPr algn="ctr"/>
            <a:r>
              <a:rPr lang="en-US" sz="4800">
                <a:solidFill>
                  <a:schemeClr val="tx2"/>
                </a:solidFill>
                <a:cs typeface="Segoe UI"/>
              </a:rPr>
              <a:t>Scenario 4.3</a:t>
            </a:r>
            <a:r>
              <a:rPr lang="en-US" sz="3900">
                <a:cs typeface="Segoe UI"/>
              </a:rPr>
              <a:t> </a:t>
            </a:r>
            <a:br>
              <a:rPr lang="en-US" sz="3900"/>
            </a:br>
            <a:r>
              <a:rPr lang="en-US" sz="3900">
                <a:solidFill>
                  <a:schemeClr val="accent3"/>
                </a:solidFill>
                <a:cs typeface="Segoe UI"/>
              </a:rPr>
              <a:t>Automate migration to SharePoint Online using PowerShell</a:t>
            </a:r>
          </a:p>
        </p:txBody>
      </p:sp>
    </p:spTree>
    <p:extLst>
      <p:ext uri="{BB962C8B-B14F-4D97-AF65-F5344CB8AC3E}">
        <p14:creationId xmlns:p14="http://schemas.microsoft.com/office/powerpoint/2010/main" val="31315159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9E9-FDD9-4FAC-AC6B-C3DEF45D2AF9}"/>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End of Presentation</a:t>
            </a:r>
          </a:p>
        </p:txBody>
      </p:sp>
      <p:pic>
        <p:nvPicPr>
          <p:cNvPr id="6" name="Picture 5" descr="Microsoft Logo"/>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1740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Tools and Service Options</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2942344"/>
          </a:xfrm>
        </p:spPr>
        <p:txBody>
          <a:bodyPr/>
          <a:lstStyle/>
          <a:p>
            <a:pPr marL="335915" lvl="1" indent="-335915"/>
            <a:r>
              <a:rPr lang="en-US" sz="2800">
                <a:solidFill>
                  <a:srgbClr val="000000"/>
                </a:solidFill>
                <a:latin typeface="+mj-lt"/>
              </a:rPr>
              <a:t>Microsoft provided migration tools</a:t>
            </a:r>
          </a:p>
          <a:p>
            <a:pPr marL="335915" lvl="1" indent="-335915"/>
            <a:r>
              <a:rPr lang="en-US" sz="2800">
                <a:solidFill>
                  <a:srgbClr val="000000"/>
                </a:solidFill>
                <a:latin typeface="+mj-lt"/>
              </a:rPr>
              <a:t>Third-party migration tools (ISV)</a:t>
            </a:r>
          </a:p>
          <a:p>
            <a:pPr marL="335915" lvl="1" indent="-335915"/>
            <a:r>
              <a:rPr lang="en-US" sz="2800">
                <a:solidFill>
                  <a:srgbClr val="000000"/>
                </a:solidFill>
                <a:latin typeface="+mj-lt"/>
              </a:rPr>
              <a:t>FastTrack Center (FTC)</a:t>
            </a:r>
          </a:p>
          <a:p>
            <a:pPr marL="335915" lvl="1" indent="-335915"/>
            <a:r>
              <a:rPr lang="en-US" sz="2800">
                <a:solidFill>
                  <a:srgbClr val="000000"/>
                </a:solidFill>
                <a:latin typeface="+mj-lt"/>
              </a:rPr>
              <a:t>Microsoft Consulting Services (MCS)</a:t>
            </a:r>
          </a:p>
          <a:p>
            <a:pPr marL="335915" lvl="1" indent="-335915"/>
            <a:r>
              <a:rPr lang="en-US" sz="2800">
                <a:solidFill>
                  <a:srgbClr val="000000"/>
                </a:solidFill>
                <a:latin typeface="+mj-lt"/>
              </a:rPr>
              <a:t>Migration Service Providers (Partners)</a:t>
            </a:r>
          </a:p>
          <a:p>
            <a:pPr marL="336145" lvl="1" indent="0">
              <a:buNone/>
            </a:pPr>
            <a:endParaRPr lang="en-US" sz="2800">
              <a:solidFill>
                <a:schemeClr val="tx1">
                  <a:lumMod val="50000"/>
                </a:schemeClr>
              </a:solidFill>
              <a:latin typeface="+mj-lt"/>
            </a:endParaRPr>
          </a:p>
        </p:txBody>
      </p:sp>
      <p:pic>
        <p:nvPicPr>
          <p:cNvPr id="8" name="Picture 7" descr="Large group in a conference room holding a meeting. Business attire.">
            <a:extLst>
              <a:ext uri="{FF2B5EF4-FFF2-40B4-BE49-F238E27FC236}">
                <a16:creationId xmlns:a16="http://schemas.microsoft.com/office/drawing/2014/main" id="{1DCB7F68-4AD1-4467-B722-A592779FA0AC}"/>
              </a:ext>
            </a:extLst>
          </p:cNvPr>
          <p:cNvPicPr>
            <a:picLocks/>
          </p:cNvPicPr>
          <p:nvPr/>
        </p:nvPicPr>
        <p:blipFill rotWithShape="1">
          <a:blip r:embed="rId3">
            <a:extLst>
              <a:ext uri="{28A0092B-C50C-407E-A947-70E740481C1C}">
                <a14:useLocalDpi xmlns:a14="http://schemas.microsoft.com/office/drawing/2010/main" val="0"/>
              </a:ext>
            </a:extLst>
          </a:blip>
          <a:srcRect t="15112" r="11789" b="56500"/>
          <a:stretch/>
        </p:blipFill>
        <p:spPr>
          <a:xfrm>
            <a:off x="-2060115" y="3800291"/>
            <a:ext cx="14252115" cy="3057709"/>
          </a:xfrm>
          <a:prstGeom prst="rect">
            <a:avLst/>
          </a:prstGeom>
        </p:spPr>
      </p:pic>
    </p:spTree>
    <p:extLst>
      <p:ext uri="{BB962C8B-B14F-4D97-AF65-F5344CB8AC3E}">
        <p14:creationId xmlns:p14="http://schemas.microsoft.com/office/powerpoint/2010/main" val="4110771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C139-00D5-407E-8962-B66E5872309D}"/>
              </a:ext>
            </a:extLst>
          </p:cNvPr>
          <p:cNvSpPr>
            <a:spLocks noGrp="1"/>
          </p:cNvSpPr>
          <p:nvPr>
            <p:ph type="title"/>
          </p:nvPr>
        </p:nvSpPr>
        <p:spPr>
          <a:xfrm>
            <a:off x="588263" y="457200"/>
            <a:ext cx="11018520" cy="663708"/>
          </a:xfrm>
        </p:spPr>
        <p:txBody>
          <a:bodyPr/>
          <a:lstStyle/>
          <a:p>
            <a:r>
              <a:rPr lang="en-US" sz="4313" spc="-100">
                <a:solidFill>
                  <a:srgbClr val="0078D7"/>
                </a:solidFill>
                <a:latin typeface="Segoe UI Light"/>
              </a:rPr>
              <a:t>How to Access Microsoft’s Migration Tools</a:t>
            </a:r>
            <a:endParaRPr lang="en-US"/>
          </a:p>
        </p:txBody>
      </p:sp>
      <p:pic>
        <p:nvPicPr>
          <p:cNvPr id="4" name="Picture 3" descr="SharePoint Online Migration Tools section showing Migration Manager and SharePoint Migration Tool">
            <a:extLst>
              <a:ext uri="{FF2B5EF4-FFF2-40B4-BE49-F238E27FC236}">
                <a16:creationId xmlns:a16="http://schemas.microsoft.com/office/drawing/2014/main" id="{DA3DBB81-D1BE-448C-934C-68A85F20DF45}"/>
              </a:ext>
            </a:extLst>
          </p:cNvPr>
          <p:cNvPicPr>
            <a:picLocks noChangeAspect="1"/>
          </p:cNvPicPr>
          <p:nvPr/>
        </p:nvPicPr>
        <p:blipFill>
          <a:blip r:embed="rId3"/>
          <a:stretch>
            <a:fillRect/>
          </a:stretch>
        </p:blipFill>
        <p:spPr>
          <a:xfrm>
            <a:off x="974096" y="1269580"/>
            <a:ext cx="9668714" cy="5285108"/>
          </a:xfrm>
          <a:prstGeom prst="rect">
            <a:avLst/>
          </a:prstGeom>
        </p:spPr>
      </p:pic>
      <p:sp>
        <p:nvSpPr>
          <p:cNvPr id="24" name="TextBox 23">
            <a:extLst>
              <a:ext uri="{FF2B5EF4-FFF2-40B4-BE49-F238E27FC236}">
                <a16:creationId xmlns:a16="http://schemas.microsoft.com/office/drawing/2014/main" id="{75675822-68DD-4D88-A71A-AE018880708A}"/>
              </a:ext>
            </a:extLst>
          </p:cNvPr>
          <p:cNvSpPr txBox="1"/>
          <p:nvPr/>
        </p:nvSpPr>
        <p:spPr>
          <a:xfrm>
            <a:off x="249752" y="6246911"/>
            <a:ext cx="11692495" cy="307777"/>
          </a:xfrm>
          <a:prstGeom prst="rect">
            <a:avLst/>
          </a:prstGeom>
          <a:solidFill>
            <a:schemeClr val="accent1"/>
          </a:solidFill>
        </p:spPr>
        <p:txBody>
          <a:bodyPr wrap="square" lIns="0" tIns="0" rIns="0" bIns="0" rtlCol="0">
            <a:spAutoFit/>
          </a:bodyPr>
          <a:lstStyle/>
          <a:p>
            <a:pPr algn="ctr"/>
            <a:r>
              <a:rPr lang="en-US" sz="2000" i="1">
                <a:solidFill>
                  <a:schemeClr val="bg1"/>
                </a:solidFill>
              </a:rPr>
              <a:t>https://&lt;tenantname&gt;-admin.sharepoint.com/_layouts/15/online/AdminHome.aspx#/migration</a:t>
            </a:r>
          </a:p>
        </p:txBody>
      </p:sp>
    </p:spTree>
    <p:extLst>
      <p:ext uri="{BB962C8B-B14F-4D97-AF65-F5344CB8AC3E}">
        <p14:creationId xmlns:p14="http://schemas.microsoft.com/office/powerpoint/2010/main" val="36495446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4EA7156-C515-4BC1-8EB5-EABDAC861CE7}"/>
              </a:ext>
            </a:extLst>
          </p:cNvPr>
          <p:cNvSpPr txBox="1">
            <a:spLocks noGrp="1"/>
          </p:cNvSpPr>
          <p:nvPr>
            <p:ph type="title" idx="4294967295"/>
          </p:nvPr>
        </p:nvSpPr>
        <p:spPr>
          <a:xfrm>
            <a:off x="269240" y="289511"/>
            <a:ext cx="11655840" cy="6637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313" b="0" i="0" u="none" strike="noStrike" kern="1200" cap="none" spc="-100" normalizeH="0" baseline="0" noProof="0">
                <a:ln w="3175">
                  <a:noFill/>
                </a:ln>
                <a:solidFill>
                  <a:schemeClr val="accent3"/>
                </a:solidFill>
                <a:effectLst/>
                <a:uLnTx/>
                <a:uFillTx/>
                <a:latin typeface="+mj-lt"/>
                <a:ea typeface="+mn-ea"/>
                <a:cs typeface="Segoe UI" pitchFamily="34" charset="0"/>
              </a:rPr>
              <a:t>Third-Party Migration Tools (ISV)</a:t>
            </a:r>
          </a:p>
        </p:txBody>
      </p:sp>
      <p:pic>
        <p:nvPicPr>
          <p:cNvPr id="4" name="Picture 3" descr="3rd party migration tools ">
            <a:extLst>
              <a:ext uri="{FF2B5EF4-FFF2-40B4-BE49-F238E27FC236}">
                <a16:creationId xmlns:a16="http://schemas.microsoft.com/office/drawing/2014/main" id="{B02FD5BA-4322-4B79-B30C-FFC1E34493C3}"/>
              </a:ext>
            </a:extLst>
          </p:cNvPr>
          <p:cNvPicPr>
            <a:picLocks noChangeAspect="1"/>
          </p:cNvPicPr>
          <p:nvPr/>
        </p:nvPicPr>
        <p:blipFill>
          <a:blip r:embed="rId3"/>
          <a:stretch>
            <a:fillRect/>
          </a:stretch>
        </p:blipFill>
        <p:spPr>
          <a:xfrm>
            <a:off x="579182" y="1548918"/>
            <a:ext cx="10867138" cy="4322891"/>
          </a:xfrm>
          <a:prstGeom prst="rect">
            <a:avLst/>
          </a:prstGeom>
        </p:spPr>
      </p:pic>
    </p:spTree>
    <p:extLst>
      <p:ext uri="{BB962C8B-B14F-4D97-AF65-F5344CB8AC3E}">
        <p14:creationId xmlns:p14="http://schemas.microsoft.com/office/powerpoint/2010/main" val="2729802580"/>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4.potx" id="{3BBA8A72-4DC8-4651-883F-6C4EE354C84D}" vid="{39E8478B-229C-46CA-8C14-0A07A0C2D75C}"/>
    </a:ext>
  </a:extLst>
</a:theme>
</file>

<file path=ppt/theme/theme5.xml><?xml version="1.0" encoding="utf-8"?>
<a:theme xmlns:a="http://schemas.openxmlformats.org/drawingml/2006/main" name="* Office365Theme">
  <a:themeElements>
    <a:clrScheme name="Custom 28">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DC3C00"/>
      </a:hlink>
      <a:folHlink>
        <a:srgbClr val="797A7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FastTrack_PPT_Template.pptx" id="{A920372D-3E65-49AA-B9C7-8BF0F1628032}" vid="{544168D3-9597-46D9-90B2-B0521FA2B13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SOYS 2019">
  <a:themeElements>
    <a:clrScheme name="Ignite 2019">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9D3606544783418F02ED224BD54AC5" ma:contentTypeVersion="14" ma:contentTypeDescription="Create a new document." ma:contentTypeScope="" ma:versionID="30ab3b01a48f8361fb58cc2ceca1e5bb">
  <xsd:schema xmlns:xsd="http://www.w3.org/2001/XMLSchema" xmlns:xs="http://www.w3.org/2001/XMLSchema" xmlns:p="http://schemas.microsoft.com/office/2006/metadata/properties" xmlns:ns1="http://schemas.microsoft.com/sharepoint/v3" xmlns:ns2="73d26eed-b7e1-4a70-a666-f57647e777c0" xmlns:ns3="e559287b-9dc2-427d-924a-73f81206ae7c" targetNamespace="http://schemas.microsoft.com/office/2006/metadata/properties" ma:root="true" ma:fieldsID="46c66e66a83fa70eb1db7f44d81d0f11" ns1:_="" ns2:_="" ns3:_="">
    <xsd:import namespace="http://schemas.microsoft.com/sharepoint/v3"/>
    <xsd:import namespace="73d26eed-b7e1-4a70-a666-f57647e777c0"/>
    <xsd:import namespace="e559287b-9dc2-427d-924a-73f81206a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Transcript"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d26eed-b7e1-4a70-a666-f57647e77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Transcript" ma:index="16" nillable="true" ma:displayName="MediaServiceTranscript" ma:hidden="true" ma:internalName="MediaServiceTranscript" ma:readOnly="false">
      <xsd:simpleType>
        <xsd:restriction base="dms:Note"/>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59287b-9dc2-427d-924a-73f81206ae7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Transcript xmlns="73d26eed-b7e1-4a70-a666-f57647e777c0" xsi:nil="true"/>
    <_ip_UnifiedCompliancePolicyUIAction xmlns="http://schemas.microsoft.com/sharepoint/v3" xsi:nil="true"/>
    <_ip_UnifiedCompliancePolicyProperties xmlns="http://schemas.microsoft.com/sharepoint/v3" xsi:nil="true"/>
    <SharedWithUsers xmlns="e559287b-9dc2-427d-924a-73f81206ae7c">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9298CE-6C42-41AB-8501-9C7C8F02C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3d26eed-b7e1-4a70-a666-f57647e777c0"/>
    <ds:schemaRef ds:uri="e559287b-9dc2-427d-924a-73f81206a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1D2F4E-878C-4E42-A882-A56AAF647FF1}">
  <ds:schemaRefs>
    <ds:schemaRef ds:uri="http://purl.org/dc/dcmitype/"/>
    <ds:schemaRef ds:uri="http://purl.org/dc/elements/1.1/"/>
    <ds:schemaRef ds:uri="8584784f-4fd5-42b5-baa5-d307ff72d9cd"/>
    <ds:schemaRef ds:uri="http://schemas.microsoft.com/office/2006/documentManagement/types"/>
    <ds:schemaRef ds:uri="http://schemas.openxmlformats.org/package/2006/metadata/core-properties"/>
    <ds:schemaRef ds:uri="http://schemas.microsoft.com/office/2006/metadata/properties"/>
    <ds:schemaRef ds:uri="a9c4d7f3-ec30-45b1-b0a8-09b4ffe86278"/>
    <ds:schemaRef ds:uri="http://schemas.microsoft.com/office/infopath/2007/PartnerControls"/>
    <ds:schemaRef ds:uri="http://www.w3.org/XML/1998/namespace"/>
    <ds:schemaRef ds:uri="http://purl.org/dc/terms/"/>
    <ds:schemaRef ds:uri="73d26eed-b7e1-4a70-a666-f57647e777c0"/>
    <ds:schemaRef ds:uri="http://schemas.microsoft.com/sharepoint/v3"/>
    <ds:schemaRef ds:uri="e559287b-9dc2-427d-924a-73f81206ae7c"/>
  </ds:schemaRefs>
</ds:datastoreItem>
</file>

<file path=customXml/itemProps3.xml><?xml version="1.0" encoding="utf-8"?>
<ds:datastoreItem xmlns:ds="http://schemas.openxmlformats.org/officeDocument/2006/customXml" ds:itemID="{D9E1A032-AB2A-4C8A-818C-BFFCC5F0708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TotalTime>
  <Words>8335</Words>
  <Application>Microsoft Office PowerPoint</Application>
  <PresentationFormat>Widescreen</PresentationFormat>
  <Paragraphs>966</Paragraphs>
  <Slides>69</Slides>
  <Notes>68</Notes>
  <HiddenSlides>7</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69</vt:i4>
      </vt:variant>
    </vt:vector>
  </HeadingPairs>
  <TitlesOfParts>
    <vt:vector size="88" baseType="lpstr">
      <vt:lpstr>Arial</vt:lpstr>
      <vt:lpstr>Calibri</vt:lpstr>
      <vt:lpstr>Calibri Light</vt:lpstr>
      <vt:lpstr>Consolas</vt:lpstr>
      <vt:lpstr>Lucida Console</vt:lpstr>
      <vt:lpstr>Segoe UI</vt:lpstr>
      <vt:lpstr>Segoe UI Light</vt:lpstr>
      <vt:lpstr>Segoe UI Semibold</vt:lpstr>
      <vt:lpstr>Segoe UI Semilight</vt:lpstr>
      <vt:lpstr>Symbol</vt:lpstr>
      <vt:lpstr>Wingdings</vt:lpstr>
      <vt:lpstr>1_Office Theme</vt:lpstr>
      <vt:lpstr>WHITE TEMPLATE</vt:lpstr>
      <vt:lpstr>1_WHITE TEMPLATE</vt:lpstr>
      <vt:lpstr>2_WHITE TEMPLATE</vt:lpstr>
      <vt:lpstr>* Office365Theme</vt:lpstr>
      <vt:lpstr>3_White Template</vt:lpstr>
      <vt:lpstr>SOYS 2019</vt:lpstr>
      <vt:lpstr>Bitmap Image</vt:lpstr>
      <vt:lpstr>Module 4: Migrate Activate SharePoint Online Migration </vt:lpstr>
      <vt:lpstr>PowerPoint Presentation</vt:lpstr>
      <vt:lpstr>How to view this presentation?</vt:lpstr>
      <vt:lpstr>Objective</vt:lpstr>
      <vt:lpstr>Sections</vt:lpstr>
      <vt:lpstr>Migration Tools and Service Options</vt:lpstr>
      <vt:lpstr>Migration Tools and Service Options</vt:lpstr>
      <vt:lpstr>How to Access Microsoft’s Migration Tools</vt:lpstr>
      <vt:lpstr>Third-Party Migration Tools (ISV)</vt:lpstr>
      <vt:lpstr>Migration Offerings</vt:lpstr>
      <vt:lpstr>Azure Data Box</vt:lpstr>
      <vt:lpstr>Migration API</vt:lpstr>
      <vt:lpstr>Migration API Overview</vt:lpstr>
      <vt:lpstr>Migration API Flow</vt:lpstr>
      <vt:lpstr>Azure Storage Options</vt:lpstr>
      <vt:lpstr>Best Practices to Optimize Migration Speed</vt:lpstr>
      <vt:lpstr>Additional Recommendations to Optimize Speed</vt:lpstr>
      <vt:lpstr>Migration Service API Scales Linearly</vt:lpstr>
      <vt:lpstr>Scale out Migration Machines </vt:lpstr>
      <vt:lpstr>Packaging the Content</vt:lpstr>
      <vt:lpstr>Use App-based Authentication</vt:lpstr>
      <vt:lpstr>Mover</vt:lpstr>
      <vt:lpstr>Mover Overview</vt:lpstr>
      <vt:lpstr>Migration Manager</vt:lpstr>
      <vt:lpstr>Migration Manager Overview</vt:lpstr>
      <vt:lpstr>Migration Manager Client Requirements</vt:lpstr>
      <vt:lpstr>Large Migration Complexity</vt:lpstr>
      <vt:lpstr>Migration Manager Simplifies Large Migrations</vt:lpstr>
      <vt:lpstr>SharePoint Migration Tool (SPMT)</vt:lpstr>
      <vt:lpstr>SPMT Overview</vt:lpstr>
      <vt:lpstr>SPMT Migration Sources and Destinations</vt:lpstr>
      <vt:lpstr>SPMT Client Requirements</vt:lpstr>
      <vt:lpstr>Required Endpoints </vt:lpstr>
      <vt:lpstr>SPMT Download</vt:lpstr>
      <vt:lpstr>SPMT Migration Process</vt:lpstr>
      <vt:lpstr>SPMT: Supported SharePoint Elements</vt:lpstr>
      <vt:lpstr>SPMT: Unsupported SharePoint Elements</vt:lpstr>
      <vt:lpstr>File Shares: What’s Migrated?</vt:lpstr>
      <vt:lpstr>File Shares: What’s Not Migrated?</vt:lpstr>
      <vt:lpstr>SPMT Release Notes and Updates</vt:lpstr>
      <vt:lpstr>SPMT: Migrated Permissions</vt:lpstr>
      <vt:lpstr>Permissions: File Share</vt:lpstr>
      <vt:lpstr>Permissions: SharePoint</vt:lpstr>
      <vt:lpstr>User Mapping File</vt:lpstr>
      <vt:lpstr>Migration</vt:lpstr>
      <vt:lpstr>SPMT High Level Process</vt:lpstr>
      <vt:lpstr>Government Cloud Support Additional Steps</vt:lpstr>
      <vt:lpstr>SPMT Example PowerShell Script</vt:lpstr>
      <vt:lpstr>SPMT Example PowerShell Script Continued…</vt:lpstr>
      <vt:lpstr>Bulk Migrations</vt:lpstr>
      <vt:lpstr>SPMT Local Migration Folder</vt:lpstr>
      <vt:lpstr>SPMT Migration Logging</vt:lpstr>
      <vt:lpstr>Migrate Workflows</vt:lpstr>
      <vt:lpstr>Migrate Workflows to Power Automate </vt:lpstr>
      <vt:lpstr>Configure Power Automate </vt:lpstr>
      <vt:lpstr>Workflow Migration with SPMT</vt:lpstr>
      <vt:lpstr>Workflow Migration with SPMT</vt:lpstr>
      <vt:lpstr>Workflow Migration with SPMT</vt:lpstr>
      <vt:lpstr>Activate Migrated Workflows</vt:lpstr>
      <vt:lpstr>Activate Migrated Workflows</vt:lpstr>
      <vt:lpstr>SPMT: Troubleshooting common issues and errors</vt:lpstr>
      <vt:lpstr>SPMT Installation Issues </vt:lpstr>
      <vt:lpstr>SPMT Migration Issues and Errors</vt:lpstr>
      <vt:lpstr>Migration Issues FAQ</vt:lpstr>
      <vt:lpstr>Feedback</vt:lpstr>
      <vt:lpstr>Scenario 4.1  Migrate SharePoint Server content to SharePoint Online</vt:lpstr>
      <vt:lpstr>Scenario 4.2  Migrate SharePoint Server content to SharePoint Online then connect to Microsoft Teams</vt:lpstr>
      <vt:lpstr>Scenario 4.3  Automate migration to SharePoint Online using PowerShell</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David</dc:creator>
  <cp:lastModifiedBy>Ethan Irons</cp:lastModifiedBy>
  <cp:revision>25</cp:revision>
  <dcterms:created xsi:type="dcterms:W3CDTF">2019-03-12T13:40:59Z</dcterms:created>
  <dcterms:modified xsi:type="dcterms:W3CDTF">2022-03-04T20:14:01Z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0x010100A59D3606544783418F02ED224BD54AC5</vt:lpwstr>
  </property>
  <property fmtid="{D5CDD505-2E9C-101B-9397-08002B2CF9AE}" pid="3" name="AuthorIds_UIVersion_5632">
    <vt:lpwstr>6</vt:lpwstr>
  </property>
  <property fmtid="{D5CDD505-2E9C-101B-9397-08002B2CF9AE}" pid="4" name="AuthorIds_UIVersion_6144">
    <vt:lpwstr>6</vt:lpwstr>
  </property>
  <property fmtid="{D5CDD505-2E9C-101B-9397-08002B2CF9AE}" pid="5" name="Order">
    <vt:lpwstr>238300.000000000</vt:lpwstr>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